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88" r:id="rId2"/>
    <p:sldId id="586" r:id="rId3"/>
    <p:sldId id="569" r:id="rId4"/>
    <p:sldId id="570" r:id="rId5"/>
    <p:sldId id="588" r:id="rId6"/>
    <p:sldId id="574" r:id="rId7"/>
    <p:sldId id="572" r:id="rId8"/>
    <p:sldId id="566" r:id="rId9"/>
    <p:sldId id="573" r:id="rId10"/>
    <p:sldId id="539" r:id="rId11"/>
    <p:sldId id="575" r:id="rId12"/>
    <p:sldId id="591" r:id="rId13"/>
    <p:sldId id="590" r:id="rId14"/>
    <p:sldId id="577" r:id="rId15"/>
    <p:sldId id="578" r:id="rId16"/>
    <p:sldId id="581" r:id="rId17"/>
    <p:sldId id="583" r:id="rId18"/>
    <p:sldId id="556" r:id="rId19"/>
    <p:sldId id="564" r:id="rId20"/>
    <p:sldId id="526" r:id="rId21"/>
    <p:sldId id="514" r:id="rId22"/>
    <p:sldId id="527" r:id="rId23"/>
    <p:sldId id="481" r:id="rId24"/>
    <p:sldId id="484" r:id="rId25"/>
    <p:sldId id="589" r:id="rId26"/>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D30"/>
    <a:srgbClr val="FF7C80"/>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81" autoAdjust="0"/>
    <p:restoredTop sz="95817" autoAdjust="0"/>
  </p:normalViewPr>
  <p:slideViewPr>
    <p:cSldViewPr>
      <p:cViewPr>
        <p:scale>
          <a:sx n="67" d="100"/>
          <a:sy n="67" d="100"/>
        </p:scale>
        <p:origin x="-992" y="140"/>
      </p:cViewPr>
      <p:guideLst>
        <p:guide orient="horz" pos="2160"/>
        <p:guide pos="29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D24295A-0FA2-4AC1-A7AF-2E5860D61092}" type="datetimeFigureOut">
              <a:rPr lang="de-DE" smtClean="0"/>
              <a:t>04.06.2019</a:t>
            </a:fld>
            <a:endParaRPr lang="de-DE"/>
          </a:p>
        </p:txBody>
      </p:sp>
      <p:sp>
        <p:nvSpPr>
          <p:cNvPr id="4" name="Fußzeilenplatzhalter 3"/>
          <p:cNvSpPr>
            <a:spLocks noGrp="1"/>
          </p:cNvSpPr>
          <p:nvPr>
            <p:ph type="ftr" sz="quarter" idx="2"/>
          </p:nvPr>
        </p:nvSpPr>
        <p:spPr>
          <a:xfrm>
            <a:off x="0" y="9721107"/>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7"/>
            <a:ext cx="3076363" cy="511731"/>
          </a:xfrm>
          <a:prstGeom prst="rect">
            <a:avLst/>
          </a:prstGeom>
        </p:spPr>
        <p:txBody>
          <a:bodyPr vert="horz" lIns="99048" tIns="49524" rIns="99048" bIns="49524" rtlCol="0" anchor="b"/>
          <a:lstStyle>
            <a:lvl1pPr algn="r">
              <a:defRPr sz="1300"/>
            </a:lvl1pPr>
          </a:lstStyle>
          <a:p>
            <a:fld id="{38407BAA-9FA4-43D6-A7A8-0BD611EF32E2}" type="slidenum">
              <a:rPr lang="de-DE" smtClean="0"/>
              <a:t>‹Nr.›</a:t>
            </a:fld>
            <a:endParaRPr lang="de-DE"/>
          </a:p>
        </p:txBody>
      </p:sp>
    </p:spTree>
    <p:extLst>
      <p:ext uri="{BB962C8B-B14F-4D97-AF65-F5344CB8AC3E}">
        <p14:creationId xmlns:p14="http://schemas.microsoft.com/office/powerpoint/2010/main" val="3167271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2638EA9-7B89-485C-8B44-2BB3B161609E}" type="datetimeFigureOut">
              <a:rPr lang="de-DE" smtClean="0"/>
              <a:t>04.06.2019</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7"/>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1731"/>
          </a:xfrm>
          <a:prstGeom prst="rect">
            <a:avLst/>
          </a:prstGeom>
        </p:spPr>
        <p:txBody>
          <a:bodyPr vert="horz" lIns="99048" tIns="49524" rIns="99048" bIns="49524" rtlCol="0" anchor="b"/>
          <a:lstStyle>
            <a:lvl1pPr algn="r">
              <a:defRPr sz="1300"/>
            </a:lvl1pPr>
          </a:lstStyle>
          <a:p>
            <a:fld id="{EA54213A-B0F7-4C0E-966C-58450B9355E5}" type="slidenum">
              <a:rPr lang="de-DE" smtClean="0"/>
              <a:t>‹Nr.›</a:t>
            </a:fld>
            <a:endParaRPr lang="de-DE"/>
          </a:p>
        </p:txBody>
      </p:sp>
    </p:spTree>
    <p:extLst>
      <p:ext uri="{BB962C8B-B14F-4D97-AF65-F5344CB8AC3E}">
        <p14:creationId xmlns:p14="http://schemas.microsoft.com/office/powerpoint/2010/main" val="419751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21208" y="1476785"/>
            <a:ext cx="7772400" cy="2187674"/>
          </a:xfrm>
        </p:spPr>
        <p:txBody>
          <a:bodyPr anchor="b" anchorCtr="0">
            <a:noAutofit/>
          </a:bodyPr>
          <a:lstStyle>
            <a:lvl1pPr algn="l">
              <a:defRPr lang="de-DE" sz="4500" baseline="0">
                <a:solidFill>
                  <a:schemeClr val="tx1"/>
                </a:solidFill>
                <a:latin typeface="Arial Black" panose="020B0A04020102020204" pitchFamily="34" charset="0"/>
                <a:ea typeface="+mj-ea"/>
                <a:cs typeface="+mj-cs"/>
              </a:defRPr>
            </a:lvl1pPr>
          </a:lstStyle>
          <a:p>
            <a:r>
              <a:rPr lang="de-DE" smtClean="0"/>
              <a:t>Titelmasterformat durch Klicken bearbeiten</a:t>
            </a:r>
            <a:endParaRPr lang="de-DE"/>
          </a:p>
        </p:txBody>
      </p:sp>
      <p:sp>
        <p:nvSpPr>
          <p:cNvPr id="6" name="Foliennummernplatzhalter 5"/>
          <p:cNvSpPr>
            <a:spLocks noGrp="1"/>
          </p:cNvSpPr>
          <p:nvPr>
            <p:ph type="sldNum" sz="quarter" idx="12"/>
          </p:nvPr>
        </p:nvSpPr>
        <p:spPr>
          <a:xfrm>
            <a:off x="6760816" y="6381328"/>
            <a:ext cx="2133600" cy="365125"/>
          </a:xfrm>
        </p:spPr>
        <p:txBody>
          <a:bodyPr/>
          <a:lstStyle>
            <a:lvl1pPr>
              <a:defRPr>
                <a:latin typeface="Arial" panose="020B0604020202020204" pitchFamily="34" charset="0"/>
                <a:cs typeface="Arial" panose="020B0604020202020204" pitchFamily="34" charset="0"/>
              </a:defRPr>
            </a:lvl1pPr>
          </a:lstStyle>
          <a:p>
            <a:fld id="{5E4C9857-F75F-41D7-9B87-FDB67E89CB25}" type="slidenum">
              <a:rPr lang="de-DE" smtClean="0"/>
              <a:pPr/>
              <a:t>‹Nr.›</a:t>
            </a:fld>
            <a:endParaRPr lang="de-DE"/>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39" t="15819" r="44018" b="42469"/>
          <a:stretch/>
        </p:blipFill>
        <p:spPr>
          <a:xfrm>
            <a:off x="451069" y="3779728"/>
            <a:ext cx="1730551" cy="1501200"/>
          </a:xfrm>
          <a:prstGeom prst="rect">
            <a:avLst/>
          </a:prstGeom>
        </p:spPr>
      </p:pic>
      <p:sp>
        <p:nvSpPr>
          <p:cNvPr id="10" name="Untertitel 2"/>
          <p:cNvSpPr>
            <a:spLocks noGrp="1"/>
          </p:cNvSpPr>
          <p:nvPr>
            <p:ph type="subTitle" idx="1" hasCustomPrompt="1"/>
          </p:nvPr>
        </p:nvSpPr>
        <p:spPr>
          <a:xfrm>
            <a:off x="556696" y="5445224"/>
            <a:ext cx="7759720" cy="472056"/>
          </a:xfrm>
        </p:spPr>
        <p:txBody>
          <a:bodyPr>
            <a:normAutofit/>
          </a:bodyPr>
          <a:lstStyle>
            <a:lvl1pPr marL="0" indent="0">
              <a:buNone/>
              <a:defRPr sz="2400">
                <a:latin typeface="Arial" panose="020B0604020202020204" pitchFamily="34" charset="0"/>
                <a:cs typeface="Arial" panose="020B0604020202020204" pitchFamily="34" charset="0"/>
              </a:defRPr>
            </a:lvl1pPr>
          </a:lstStyle>
          <a:p>
            <a:r>
              <a:rPr lang="de-DE" smtClean="0"/>
              <a:t>o. Univ.-Prof. DI Dr. Michael Schrefl</a:t>
            </a:r>
            <a:endParaRPr lang="de-DE"/>
          </a:p>
        </p:txBody>
      </p:sp>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r="5635"/>
          <a:stretch/>
        </p:blipFill>
        <p:spPr>
          <a:xfrm>
            <a:off x="6789420" y="59949"/>
            <a:ext cx="2195650" cy="1385997"/>
          </a:xfrm>
          <a:prstGeom prst="rect">
            <a:avLst/>
          </a:prstGeom>
        </p:spPr>
      </p:pic>
    </p:spTree>
    <p:extLst>
      <p:ext uri="{BB962C8B-B14F-4D97-AF65-F5344CB8AC3E}">
        <p14:creationId xmlns:p14="http://schemas.microsoft.com/office/powerpoint/2010/main" val="402522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Text</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314804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Text</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3634951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Text</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315580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Text</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269435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Aufzählung (mit Fusszei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3528" y="329502"/>
            <a:ext cx="6336704" cy="994122"/>
          </a:xfrm>
        </p:spPr>
        <p:txBody>
          <a:bodyPr anchor="b" anchorCtr="0">
            <a:noAutofit/>
          </a:bodyPr>
          <a:lstStyle>
            <a:lvl1pPr algn="l">
              <a:defRPr lang="de-DE" sz="3000" kern="1200" cap="all" baseline="0">
                <a:solidFill>
                  <a:schemeClr val="tx1"/>
                </a:solidFill>
                <a:latin typeface="Arial Black" panose="020B0A04020102020204" pitchFamily="34" charset="0"/>
                <a:ea typeface="+mj-ea"/>
                <a:cs typeface="+mj-cs"/>
              </a:defRPr>
            </a:lvl1pPr>
          </a:lstStyle>
          <a:p>
            <a:r>
              <a:rPr lang="de-DE" smtClean="0"/>
              <a:t>Titelmasterformat bearbeiten</a:t>
            </a:r>
            <a:endParaRPr lang="de-DE"/>
          </a:p>
        </p:txBody>
      </p:sp>
      <p:sp>
        <p:nvSpPr>
          <p:cNvPr id="3" name="Inhaltsplatzhalter 2"/>
          <p:cNvSpPr>
            <a:spLocks noGrp="1"/>
          </p:cNvSpPr>
          <p:nvPr>
            <p:ph idx="1"/>
          </p:nvPr>
        </p:nvSpPr>
        <p:spPr>
          <a:xfrm>
            <a:off x="313240" y="1600200"/>
            <a:ext cx="8496944" cy="4525963"/>
          </a:xfrm>
        </p:spPr>
        <p:txBody>
          <a:bodyPr>
            <a:noAutofit/>
          </a:bodyPr>
          <a:lstStyle>
            <a:lvl1pPr marL="342900" indent="-342900">
              <a:lnSpc>
                <a:spcPct val="110000"/>
              </a:lnSpc>
              <a:buFont typeface="Wingdings 2" panose="05020102010507070707" pitchFamily="18" charset="2"/>
              <a:buChar char=""/>
              <a:defRPr sz="2200">
                <a:latin typeface="Arial" panose="020B0604020202020204" pitchFamily="34" charset="0"/>
                <a:cs typeface="Arial" panose="020B0604020202020204" pitchFamily="34" charset="0"/>
              </a:defRPr>
            </a:lvl1pPr>
            <a:lvl2pPr marL="804863" indent="-347663">
              <a:lnSpc>
                <a:spcPct val="110000"/>
              </a:lnSpc>
              <a:buFont typeface="Wingdings" panose="05000000000000000000" pitchFamily="2" charset="2"/>
              <a:buChar char=""/>
              <a:defRPr sz="2200">
                <a:latin typeface="Arial" panose="020B0604020202020204" pitchFamily="34" charset="0"/>
                <a:cs typeface="Arial" panose="020B0604020202020204" pitchFamily="34" charset="0"/>
              </a:defRPr>
            </a:lvl2pPr>
            <a:lvl3pPr marL="1257300" indent="-342900">
              <a:buFont typeface="Wingdings" panose="05000000000000000000" pitchFamily="2" charset="2"/>
              <a:buChar char=""/>
              <a:defRPr sz="2000">
                <a:latin typeface="Arial" panose="020B0604020202020204" pitchFamily="34" charset="0"/>
                <a:cs typeface="Arial" panose="020B0604020202020204" pitchFamily="34" charset="0"/>
              </a:defRPr>
            </a:lvl3pPr>
            <a:lvl4pPr marL="1700213" indent="-328613">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635"/>
          <a:stretch/>
        </p:blipFill>
        <p:spPr>
          <a:xfrm>
            <a:off x="6789420" y="59949"/>
            <a:ext cx="2195650" cy="1385997"/>
          </a:xfrm>
          <a:prstGeom prst="rect">
            <a:avLst/>
          </a:prstGeom>
        </p:spPr>
      </p:pic>
      <p:sp>
        <p:nvSpPr>
          <p:cNvPr id="11" name="Foliennummernplatzhalter 7"/>
          <p:cNvSpPr txBox="1">
            <a:spLocks/>
          </p:cNvSpPr>
          <p:nvPr userDrawn="1"/>
        </p:nvSpPr>
        <p:spPr>
          <a:xfrm>
            <a:off x="8365511" y="6422972"/>
            <a:ext cx="51435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F3185B-C653-42AE-8B74-FF214C291574}" type="slidenum">
              <a:rPr lang="en-US" sz="1100" smtClean="0">
                <a:latin typeface="Arial" panose="020B0604020202020204" pitchFamily="34" charset="0"/>
                <a:cs typeface="Arial" panose="020B0604020202020204" pitchFamily="34" charset="0"/>
              </a:rPr>
              <a:pPr/>
              <a:t>‹Nr.›</a:t>
            </a:fld>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87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Aufzählung (ohne Fusszei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3528" y="329502"/>
            <a:ext cx="6336704" cy="994122"/>
          </a:xfrm>
        </p:spPr>
        <p:txBody>
          <a:bodyPr anchor="b" anchorCtr="0">
            <a:noAutofit/>
          </a:bodyPr>
          <a:lstStyle>
            <a:lvl1pPr algn="l">
              <a:defRPr lang="de-DE" sz="3000" kern="1200" cap="all" baseline="0">
                <a:solidFill>
                  <a:schemeClr val="tx1"/>
                </a:solidFill>
                <a:latin typeface="Arial Black" panose="020B0A04020102020204" pitchFamily="34" charset="0"/>
                <a:ea typeface="+mj-ea"/>
                <a:cs typeface="+mj-cs"/>
              </a:defRPr>
            </a:lvl1pPr>
          </a:lstStyle>
          <a:p>
            <a:r>
              <a:rPr lang="de-DE" smtClean="0"/>
              <a:t>Titelmasterformat bearbeiten</a:t>
            </a:r>
            <a:endParaRPr lang="de-DE"/>
          </a:p>
        </p:txBody>
      </p:sp>
      <p:sp>
        <p:nvSpPr>
          <p:cNvPr id="3" name="Inhaltsplatzhalter 2"/>
          <p:cNvSpPr>
            <a:spLocks noGrp="1"/>
          </p:cNvSpPr>
          <p:nvPr>
            <p:ph idx="1"/>
          </p:nvPr>
        </p:nvSpPr>
        <p:spPr>
          <a:xfrm>
            <a:off x="313240" y="1600200"/>
            <a:ext cx="8496944" cy="4925144"/>
          </a:xfrm>
        </p:spPr>
        <p:txBody>
          <a:bodyPr>
            <a:noAutofit/>
          </a:bodyPr>
          <a:lstStyle>
            <a:lvl1pPr marL="342900" indent="-342900">
              <a:buFont typeface="Wingdings 2" panose="05020102010507070707" pitchFamily="18" charset="2"/>
              <a:buChar char=""/>
              <a:defRPr sz="2200">
                <a:latin typeface="Arial" panose="020B0604020202020204" pitchFamily="34" charset="0"/>
                <a:cs typeface="Arial" panose="020B0604020202020204" pitchFamily="34" charset="0"/>
              </a:defRPr>
            </a:lvl1pPr>
            <a:lvl2pPr marL="804863" indent="-347663">
              <a:buFont typeface="Wingdings" panose="05000000000000000000" pitchFamily="2" charset="2"/>
              <a:buChar char=""/>
              <a:defRPr sz="2200">
                <a:latin typeface="Arial" panose="020B0604020202020204" pitchFamily="34" charset="0"/>
                <a:cs typeface="Arial" panose="020B0604020202020204" pitchFamily="34" charset="0"/>
              </a:defRPr>
            </a:lvl2pPr>
            <a:lvl3pPr marL="1257300" indent="-342900">
              <a:buFont typeface="Wingdings" panose="05000000000000000000" pitchFamily="2" charset="2"/>
              <a:buChar char=""/>
              <a:defRPr sz="2000">
                <a:latin typeface="Arial" panose="020B0604020202020204" pitchFamily="34" charset="0"/>
                <a:cs typeface="Arial" panose="020B0604020202020204" pitchFamily="34" charset="0"/>
              </a:defRPr>
            </a:lvl3pPr>
            <a:lvl4pPr marL="1700213" indent="-328613">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635"/>
          <a:stretch/>
        </p:blipFill>
        <p:spPr>
          <a:xfrm>
            <a:off x="6789420" y="59949"/>
            <a:ext cx="2195650" cy="1385997"/>
          </a:xfrm>
          <a:prstGeom prst="rect">
            <a:avLst/>
          </a:prstGeom>
        </p:spPr>
      </p:pic>
    </p:spTree>
    <p:extLst>
      <p:ext uri="{BB962C8B-B14F-4D97-AF65-F5344CB8AC3E}">
        <p14:creationId xmlns:p14="http://schemas.microsoft.com/office/powerpoint/2010/main" val="261147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Text (mit Fusszei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3528" y="329502"/>
            <a:ext cx="6336704" cy="994122"/>
          </a:xfrm>
        </p:spPr>
        <p:txBody>
          <a:bodyPr anchor="b" anchorCtr="0">
            <a:noAutofit/>
          </a:bodyPr>
          <a:lstStyle>
            <a:lvl1pPr algn="l">
              <a:defRPr lang="de-DE" sz="3000" kern="1200" cap="all" baseline="0">
                <a:solidFill>
                  <a:schemeClr val="tx1"/>
                </a:solidFill>
                <a:latin typeface="Arial Black" panose="020B0A04020102020204" pitchFamily="34" charset="0"/>
                <a:ea typeface="+mj-ea"/>
                <a:cs typeface="+mj-cs"/>
              </a:defRPr>
            </a:lvl1pPr>
          </a:lstStyle>
          <a:p>
            <a:r>
              <a:rPr lang="de-DE" smtClean="0"/>
              <a:t>Titelmasterformat bearbeiten</a:t>
            </a:r>
            <a:endParaRPr lang="de-DE"/>
          </a:p>
        </p:txBody>
      </p:sp>
      <p:sp>
        <p:nvSpPr>
          <p:cNvPr id="3" name="Inhaltsplatzhalter 2"/>
          <p:cNvSpPr>
            <a:spLocks noGrp="1"/>
          </p:cNvSpPr>
          <p:nvPr>
            <p:ph idx="1"/>
          </p:nvPr>
        </p:nvSpPr>
        <p:spPr>
          <a:xfrm>
            <a:off x="322383" y="1600200"/>
            <a:ext cx="8557477" cy="4525963"/>
          </a:xfrm>
        </p:spPr>
        <p:txBody>
          <a:bodyPr>
            <a:noAutofit/>
          </a:bodyPr>
          <a:lstStyle>
            <a:lvl1pPr marL="0" indent="0">
              <a:lnSpc>
                <a:spcPct val="120000"/>
              </a:lnSpc>
              <a:spcBef>
                <a:spcPts val="1080"/>
              </a:spcBef>
              <a:buFont typeface="Wingdings 2" panose="05020102010507070707" pitchFamily="18" charset="2"/>
              <a:buNone/>
              <a:defRPr sz="2200">
                <a:latin typeface="Arial" panose="020B0604020202020204" pitchFamily="34" charset="0"/>
                <a:cs typeface="Arial" panose="020B0604020202020204" pitchFamily="34" charset="0"/>
              </a:defRPr>
            </a:lvl1pPr>
            <a:lvl2pPr marL="457200" indent="0">
              <a:buFont typeface="Wingdings" panose="05000000000000000000" pitchFamily="2" charset="2"/>
              <a:buNone/>
              <a:defRPr sz="2200">
                <a:latin typeface="Arial" panose="020B0604020202020204" pitchFamily="34" charset="0"/>
                <a:cs typeface="Arial" panose="020B0604020202020204" pitchFamily="34" charset="0"/>
              </a:defRPr>
            </a:lvl2pPr>
            <a:lvl3pPr marL="914400" indent="0">
              <a:buFont typeface="Wingdings" panose="05000000000000000000" pitchFamily="2" charset="2"/>
              <a:buNone/>
              <a:defRPr sz="2000">
                <a:latin typeface="Arial" panose="020B0604020202020204" pitchFamily="34" charset="0"/>
                <a:cs typeface="Arial" panose="020B0604020202020204" pitchFamily="34" charset="0"/>
              </a:defRPr>
            </a:lvl3pPr>
            <a:lvl4pPr marL="1371600" indent="0">
              <a:buFont typeface="Wingdings" panose="05000000000000000000" pitchFamily="2" charset="2"/>
              <a:buNone/>
              <a:defRPr sz="1800">
                <a:latin typeface="Arial" panose="020B0604020202020204" pitchFamily="34" charset="0"/>
                <a:cs typeface="Arial" panose="020B0604020202020204" pitchFamily="34" charset="0"/>
              </a:defRPr>
            </a:lvl4pPr>
            <a:lvl5pPr marL="1828800" indent="0">
              <a:buFont typeface="Wingdings" panose="05000000000000000000" pitchFamily="2" charset="2"/>
              <a:buNone/>
              <a:defRPr sz="1800">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635"/>
          <a:stretch/>
        </p:blipFill>
        <p:spPr>
          <a:xfrm>
            <a:off x="6789420" y="59949"/>
            <a:ext cx="2195650" cy="1385997"/>
          </a:xfrm>
          <a:prstGeom prst="rect">
            <a:avLst/>
          </a:prstGeom>
        </p:spPr>
      </p:pic>
      <p:sp>
        <p:nvSpPr>
          <p:cNvPr id="11" name="Foliennummernplatzhalter 7"/>
          <p:cNvSpPr txBox="1">
            <a:spLocks/>
          </p:cNvSpPr>
          <p:nvPr userDrawn="1"/>
        </p:nvSpPr>
        <p:spPr>
          <a:xfrm>
            <a:off x="8365511" y="6422972"/>
            <a:ext cx="51435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F3185B-C653-42AE-8B74-FF214C291574}" type="slidenum">
              <a:rPr lang="en-US" sz="1100" smtClean="0">
                <a:latin typeface="Arial" panose="020B0604020202020204" pitchFamily="34" charset="0"/>
                <a:cs typeface="Arial" panose="020B0604020202020204" pitchFamily="34" charset="0"/>
              </a:rPr>
              <a:pPr/>
              <a:t>‹Nr.›</a:t>
            </a:fld>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82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Text</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392468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Text</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332383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Text</a:t>
            </a:r>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219191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Text</a:t>
            </a:r>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359101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Text</a:t>
            </a:r>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E4C9857-F75F-41D7-9B87-FDB67E89CB25}" type="slidenum">
              <a:rPr lang="de-DE" smtClean="0"/>
              <a:t>‹Nr.›</a:t>
            </a:fld>
            <a:endParaRPr lang="de-DE"/>
          </a:p>
        </p:txBody>
      </p:sp>
    </p:spTree>
    <p:extLst>
      <p:ext uri="{BB962C8B-B14F-4D97-AF65-F5344CB8AC3E}">
        <p14:creationId xmlns:p14="http://schemas.microsoft.com/office/powerpoint/2010/main" val="181921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Text</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C9857-F75F-41D7-9B87-FDB67E89CB25}" type="slidenum">
              <a:rPr lang="de-DE" smtClean="0"/>
              <a:t>‹Nr.›</a:t>
            </a:fld>
            <a:endParaRPr lang="de-DE"/>
          </a:p>
        </p:txBody>
      </p:sp>
    </p:spTree>
    <p:extLst>
      <p:ext uri="{BB962C8B-B14F-4D97-AF65-F5344CB8AC3E}">
        <p14:creationId xmlns:p14="http://schemas.microsoft.com/office/powerpoint/2010/main" val="255206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5677" y="1844824"/>
            <a:ext cx="7488832" cy="1818678"/>
          </a:xfrm>
        </p:spPr>
        <p:txBody>
          <a:bodyPr anchor="t" anchorCtr="0"/>
          <a:lstStyle/>
          <a:p>
            <a:pPr algn="ctr">
              <a:lnSpc>
                <a:spcPct val="150000"/>
              </a:lnSpc>
            </a:pPr>
            <a:r>
              <a:rPr lang="de-DE" altLang="de-DE" sz="3600" b="1" dirty="0" smtClean="0">
                <a:solidFill>
                  <a:srgbClr val="00B050"/>
                </a:solidFill>
              </a:rPr>
              <a:t>REFLECTIONS On TEACHING COMPUTING</a:t>
            </a:r>
            <a:br>
              <a:rPr lang="de-DE" altLang="de-DE" sz="3600" b="1" dirty="0" smtClean="0">
                <a:solidFill>
                  <a:srgbClr val="00B050"/>
                </a:solidFill>
              </a:rPr>
            </a:br>
            <a:endParaRPr lang="de-DE" sz="3600" dirty="0">
              <a:solidFill>
                <a:srgbClr val="00B050"/>
              </a:solidFill>
            </a:endParaRPr>
          </a:p>
        </p:txBody>
      </p:sp>
      <p:sp>
        <p:nvSpPr>
          <p:cNvPr id="5" name="Untertitel 4"/>
          <p:cNvSpPr txBox="1">
            <a:spLocks/>
          </p:cNvSpPr>
          <p:nvPr/>
        </p:nvSpPr>
        <p:spPr>
          <a:xfrm>
            <a:off x="483196" y="4149080"/>
            <a:ext cx="775972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2" panose="05020102010507070707" pitchFamily="18" charset="2"/>
              <a:buChar char=""/>
              <a:defRPr sz="220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spcBef>
                <a:spcPct val="200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700213" indent="-328613"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e-DE" i="1" dirty="0" smtClean="0">
                <a:solidFill>
                  <a:srgbClr val="0070C0"/>
                </a:solidFill>
              </a:rPr>
              <a:t>o. Univ.-Prof. DI Dr. Michael </a:t>
            </a:r>
            <a:r>
              <a:rPr lang="de-DE" i="1" dirty="0" err="1" smtClean="0">
                <a:solidFill>
                  <a:srgbClr val="0070C0"/>
                </a:solidFill>
              </a:rPr>
              <a:t>Schrefl</a:t>
            </a:r>
            <a:r>
              <a:rPr lang="de-DE" dirty="0" smtClean="0">
                <a:solidFill>
                  <a:srgbClr val="0070C0"/>
                </a:solidFill>
              </a:rPr>
              <a:t/>
            </a:r>
            <a:br>
              <a:rPr lang="de-DE" dirty="0" smtClean="0">
                <a:solidFill>
                  <a:srgbClr val="0070C0"/>
                </a:solidFill>
              </a:rPr>
            </a:br>
            <a:r>
              <a:rPr lang="de-DE" dirty="0" smtClean="0"/>
              <a:t/>
            </a:r>
            <a:br>
              <a:rPr lang="de-DE" dirty="0" smtClean="0"/>
            </a:br>
            <a:r>
              <a:rPr lang="de-DE" dirty="0" smtClean="0"/>
              <a:t>Institut </a:t>
            </a:r>
            <a:r>
              <a:rPr lang="de-DE" smtClean="0"/>
              <a:t>für Wirtschaftsinformatik</a:t>
            </a:r>
            <a:r>
              <a:rPr lang="en-US" smtClean="0"/>
              <a:t> </a:t>
            </a:r>
            <a:r>
              <a:rPr lang="en-US" dirty="0"/>
              <a:t>–</a:t>
            </a:r>
            <a:br>
              <a:rPr lang="en-US" dirty="0"/>
            </a:br>
            <a:r>
              <a:rPr lang="en-US" dirty="0"/>
              <a:t>Data &amp; Knowledge Engineering</a:t>
            </a:r>
            <a:br>
              <a:rPr lang="en-US" dirty="0"/>
            </a:br>
            <a:r>
              <a:rPr lang="en-US" dirty="0"/>
              <a:t>Johannes Kepler University - Linz</a:t>
            </a:r>
          </a:p>
          <a:p>
            <a:pPr marL="0" indent="0">
              <a:buNone/>
            </a:pPr>
            <a:endParaRPr lang="de-DE" dirty="0" smtClean="0"/>
          </a:p>
          <a:p>
            <a:pPr marL="0" indent="0">
              <a:buNone/>
            </a:pPr>
            <a:endParaRPr lang="de-DE" dirty="0" smtClean="0"/>
          </a:p>
        </p:txBody>
      </p:sp>
    </p:spTree>
    <p:extLst>
      <p:ext uri="{BB962C8B-B14F-4D97-AF65-F5344CB8AC3E}">
        <p14:creationId xmlns:p14="http://schemas.microsoft.com/office/powerpoint/2010/main" val="1718465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29502"/>
            <a:ext cx="6840760" cy="994122"/>
          </a:xfrm>
        </p:spPr>
        <p:txBody>
          <a:bodyPr/>
          <a:lstStyle/>
          <a:p>
            <a:r>
              <a:rPr lang="en-GB" dirty="0" smtClean="0">
                <a:solidFill>
                  <a:srgbClr val="00B050"/>
                </a:solidFill>
              </a:rPr>
              <a:t>Ex.: Pilot Briefings</a:t>
            </a:r>
            <a:br>
              <a:rPr lang="en-GB" dirty="0" smtClean="0">
                <a:solidFill>
                  <a:srgbClr val="00B050"/>
                </a:solidFill>
              </a:rPr>
            </a:br>
            <a:r>
              <a:rPr lang="en-GB" dirty="0" err="1" smtClean="0">
                <a:solidFill>
                  <a:srgbClr val="00B050"/>
                </a:solidFill>
              </a:rPr>
              <a:t>NoTICES</a:t>
            </a:r>
            <a:r>
              <a:rPr lang="en-GB" dirty="0" smtClean="0">
                <a:solidFill>
                  <a:srgbClr val="00B050"/>
                </a:solidFill>
              </a:rPr>
              <a:t> TO AIRMEN (NOTAMS)</a:t>
            </a:r>
            <a:endParaRPr lang="en-GB" dirty="0">
              <a:solidFill>
                <a:srgbClr val="00B05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08" y="2276872"/>
            <a:ext cx="885698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descr="http://www.dke.jku.at/rest/dke_web_res/projects/semnotam/semnot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18709"/>
            <a:ext cx="23812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http://www.dke.jku.at/rest/dke_web_res/partners/frq/fr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624501"/>
            <a:ext cx="2094017" cy="39679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503593"/>
            <a:ext cx="1944216" cy="63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396886"/>
            <a:ext cx="864096" cy="78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9"/>
          <p:cNvPicPr>
            <a:picLocks noChangeAspect="1"/>
          </p:cNvPicPr>
          <p:nvPr/>
        </p:nvPicPr>
        <p:blipFill rotWithShape="1">
          <a:blip r:embed="rId7" cstate="print">
            <a:extLst>
              <a:ext uri="{28A0092B-C50C-407E-A947-70E740481C1C}">
                <a14:useLocalDpi xmlns:a14="http://schemas.microsoft.com/office/drawing/2010/main" val="0"/>
              </a:ext>
            </a:extLst>
          </a:blip>
          <a:srcRect r="5635"/>
          <a:stretch/>
        </p:blipFill>
        <p:spPr>
          <a:xfrm>
            <a:off x="7020272" y="1420900"/>
            <a:ext cx="1169833" cy="738453"/>
          </a:xfrm>
          <a:prstGeom prst="rect">
            <a:avLst/>
          </a:prstGeom>
        </p:spPr>
      </p:pic>
    </p:spTree>
    <p:extLst>
      <p:ext uri="{BB962C8B-B14F-4D97-AF65-F5344CB8AC3E}">
        <p14:creationId xmlns:p14="http://schemas.microsoft.com/office/powerpoint/2010/main" val="1021799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29502"/>
            <a:ext cx="6840760" cy="994122"/>
          </a:xfrm>
        </p:spPr>
        <p:txBody>
          <a:bodyPr>
            <a:noAutofit/>
          </a:bodyPr>
          <a:lstStyle/>
          <a:p>
            <a:r>
              <a:rPr lang="de-DE" sz="2800" dirty="0" smtClean="0">
                <a:solidFill>
                  <a:srgbClr val="00B050"/>
                </a:solidFill>
              </a:rPr>
              <a:t>PILOT BRIEFINGS: NOW &amp; THEN (SIMPLIFIED)</a:t>
            </a:r>
            <a:endParaRPr lang="de-DE" sz="2800" dirty="0">
              <a:solidFill>
                <a:srgbClr val="00B050"/>
              </a:solidFill>
            </a:endParaRPr>
          </a:p>
        </p:txBody>
      </p:sp>
      <p:sp>
        <p:nvSpPr>
          <p:cNvPr id="5" name="Rechteck 4"/>
          <p:cNvSpPr/>
          <p:nvPr/>
        </p:nvSpPr>
        <p:spPr>
          <a:xfrm>
            <a:off x="389931" y="1422698"/>
            <a:ext cx="4032448" cy="4968553"/>
          </a:xfrm>
          <a:prstGeom prst="rect">
            <a:avLst/>
          </a:prstGeom>
        </p:spPr>
        <p:txBody>
          <a:bodyPr wrap="square">
            <a:noAutofit/>
          </a:bodyPr>
          <a:lstStyle/>
          <a:p>
            <a:pPr algn="ctr">
              <a:spcBef>
                <a:spcPts val="600"/>
              </a:spcBef>
            </a:pPr>
            <a:r>
              <a:rPr lang="en-US" sz="2400" b="1" i="1" dirty="0" smtClean="0">
                <a:solidFill>
                  <a:srgbClr val="FF0000"/>
                </a:solidFill>
              </a:rPr>
              <a:t>Now: Query-based</a:t>
            </a:r>
            <a:r>
              <a:rPr lang="en-US" sz="2400" i="1" dirty="0" smtClean="0">
                <a:solidFill>
                  <a:srgbClr val="FF0000"/>
                </a:solidFill>
              </a:rPr>
              <a:t> </a:t>
            </a:r>
            <a:endParaRPr lang="en-US" sz="2400" i="1" dirty="0">
              <a:solidFill>
                <a:srgbClr val="FF0000"/>
              </a:solidFill>
            </a:endParaRPr>
          </a:p>
        </p:txBody>
      </p:sp>
      <p:sp>
        <p:nvSpPr>
          <p:cNvPr id="7" name="Rechteck 6"/>
          <p:cNvSpPr/>
          <p:nvPr/>
        </p:nvSpPr>
        <p:spPr>
          <a:xfrm>
            <a:off x="4638080" y="1422698"/>
            <a:ext cx="4104456" cy="3708708"/>
          </a:xfrm>
          <a:prstGeom prst="rect">
            <a:avLst/>
          </a:prstGeom>
        </p:spPr>
        <p:txBody>
          <a:bodyPr wrap="square">
            <a:noAutofit/>
          </a:bodyPr>
          <a:lstStyle/>
          <a:p>
            <a:pPr algn="ctr">
              <a:spcBef>
                <a:spcPts val="600"/>
              </a:spcBef>
            </a:pPr>
            <a:r>
              <a:rPr lang="en-US" sz="2400" b="1" i="1" dirty="0" smtClean="0">
                <a:solidFill>
                  <a:srgbClr val="00B050"/>
                </a:solidFill>
              </a:rPr>
              <a:t>Then: Knowledge-based</a:t>
            </a:r>
            <a:endParaRPr lang="en-US" sz="2200" i="1" dirty="0" smtClean="0">
              <a:solidFill>
                <a:srgbClr val="00B050"/>
              </a:solidFill>
            </a:endParaRPr>
          </a:p>
        </p:txBody>
      </p:sp>
      <p:sp>
        <p:nvSpPr>
          <p:cNvPr id="8" name="Flussdiagramm: Magnetplattenspeicher 7"/>
          <p:cNvSpPr/>
          <p:nvPr/>
        </p:nvSpPr>
        <p:spPr>
          <a:xfrm>
            <a:off x="2728578" y="2011356"/>
            <a:ext cx="1440160" cy="10801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EAD/FAA</a:t>
            </a:r>
            <a:br>
              <a:rPr lang="en-GB" dirty="0" smtClean="0"/>
            </a:br>
            <a:r>
              <a:rPr lang="en-GB" dirty="0" smtClean="0"/>
              <a:t>NOTAM DB</a:t>
            </a:r>
            <a:endParaRPr lang="en-GB" dirty="0"/>
          </a:p>
        </p:txBody>
      </p:sp>
      <p:sp>
        <p:nvSpPr>
          <p:cNvPr id="10" name="Flussdiagramm: Dokument 9"/>
          <p:cNvSpPr/>
          <p:nvPr/>
        </p:nvSpPr>
        <p:spPr>
          <a:xfrm>
            <a:off x="603275" y="2204864"/>
            <a:ext cx="1008931" cy="75666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Flight plan</a:t>
            </a:r>
            <a:endParaRPr lang="en-GB" dirty="0"/>
          </a:p>
        </p:txBody>
      </p:sp>
      <p:sp>
        <p:nvSpPr>
          <p:cNvPr id="11" name="Flussdiagramm: Dokument 10"/>
          <p:cNvSpPr/>
          <p:nvPr/>
        </p:nvSpPr>
        <p:spPr>
          <a:xfrm>
            <a:off x="2730732" y="5131406"/>
            <a:ext cx="1396938" cy="1018035"/>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Untargeted </a:t>
            </a:r>
            <a:r>
              <a:rPr lang="en-GB" dirty="0" smtClean="0"/>
              <a:t>Pilot</a:t>
            </a:r>
            <a:br>
              <a:rPr lang="en-GB" dirty="0" smtClean="0"/>
            </a:br>
            <a:r>
              <a:rPr lang="en-GB" dirty="0" smtClean="0"/>
              <a:t>Briefing</a:t>
            </a:r>
            <a:endParaRPr lang="en-GB" dirty="0"/>
          </a:p>
        </p:txBody>
      </p:sp>
      <p:sp>
        <p:nvSpPr>
          <p:cNvPr id="12" name="Flussdiagramm: Manuelle Verarbeitung 11"/>
          <p:cNvSpPr/>
          <p:nvPr/>
        </p:nvSpPr>
        <p:spPr>
          <a:xfrm>
            <a:off x="51035" y="3662169"/>
            <a:ext cx="2154635" cy="684656"/>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Set Query Parameters</a:t>
            </a:r>
            <a:endParaRPr lang="en-GB" dirty="0"/>
          </a:p>
        </p:txBody>
      </p:sp>
      <p:sp>
        <p:nvSpPr>
          <p:cNvPr id="13" name="Flussdiagramm: Prozess 12"/>
          <p:cNvSpPr/>
          <p:nvPr/>
        </p:nvSpPr>
        <p:spPr>
          <a:xfrm>
            <a:off x="2616570" y="3492241"/>
            <a:ext cx="1656184" cy="102451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Parameterized database  query (</a:t>
            </a:r>
            <a:r>
              <a:rPr lang="en-GB" dirty="0" err="1" smtClean="0"/>
              <a:t>eg</a:t>
            </a:r>
            <a:r>
              <a:rPr lang="en-GB" dirty="0" smtClean="0"/>
              <a:t>. SQL)</a:t>
            </a:r>
            <a:endParaRPr lang="en-GB" dirty="0"/>
          </a:p>
        </p:txBody>
      </p:sp>
      <p:cxnSp>
        <p:nvCxnSpPr>
          <p:cNvPr id="18" name="Gerade Verbindung mit Pfeil 17"/>
          <p:cNvCxnSpPr>
            <a:stCxn id="12" idx="3"/>
            <a:endCxn id="13" idx="1"/>
          </p:cNvCxnSpPr>
          <p:nvPr/>
        </p:nvCxnSpPr>
        <p:spPr>
          <a:xfrm>
            <a:off x="1990207" y="4004497"/>
            <a:ext cx="62636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3" idx="2"/>
          </p:cNvCxnSpPr>
          <p:nvPr/>
        </p:nvCxnSpPr>
        <p:spPr>
          <a:xfrm flipH="1">
            <a:off x="3429201" y="4516753"/>
            <a:ext cx="15461" cy="6146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10" idx="2"/>
            <a:endCxn id="12" idx="0"/>
          </p:cNvCxnSpPr>
          <p:nvPr/>
        </p:nvCxnSpPr>
        <p:spPr>
          <a:xfrm>
            <a:off x="1107741" y="2911504"/>
            <a:ext cx="20612" cy="7506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endCxn id="13" idx="0"/>
          </p:cNvCxnSpPr>
          <p:nvPr/>
        </p:nvCxnSpPr>
        <p:spPr>
          <a:xfrm flipH="1">
            <a:off x="3444662" y="3091476"/>
            <a:ext cx="2430" cy="400765"/>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45" name="Flussdiagramm: Magnetplattenspeicher 44"/>
          <p:cNvSpPr/>
          <p:nvPr/>
        </p:nvSpPr>
        <p:spPr>
          <a:xfrm>
            <a:off x="7322697" y="1980614"/>
            <a:ext cx="1440160" cy="10801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EAD/FAA</a:t>
            </a:r>
            <a:br>
              <a:rPr lang="en-GB" dirty="0" smtClean="0"/>
            </a:br>
            <a:r>
              <a:rPr lang="en-GB" dirty="0" smtClean="0"/>
              <a:t>DNOTAM DB</a:t>
            </a:r>
            <a:endParaRPr lang="en-GB" dirty="0"/>
          </a:p>
        </p:txBody>
      </p:sp>
      <p:sp>
        <p:nvSpPr>
          <p:cNvPr id="47" name="Flussdiagramm: Prozess 46"/>
          <p:cNvSpPr/>
          <p:nvPr/>
        </p:nvSpPr>
        <p:spPr>
          <a:xfrm>
            <a:off x="7232589" y="3492240"/>
            <a:ext cx="1656184" cy="1024513"/>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Reasoning Engine</a:t>
            </a:r>
            <a:endParaRPr lang="en-GB" dirty="0"/>
          </a:p>
        </p:txBody>
      </p:sp>
      <p:cxnSp>
        <p:nvCxnSpPr>
          <p:cNvPr id="48" name="Gerade Verbindung mit Pfeil 47"/>
          <p:cNvCxnSpPr>
            <a:endCxn id="47" idx="0"/>
          </p:cNvCxnSpPr>
          <p:nvPr/>
        </p:nvCxnSpPr>
        <p:spPr>
          <a:xfrm>
            <a:off x="8048745" y="2754745"/>
            <a:ext cx="11936" cy="737495"/>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a:off x="8015466" y="4481927"/>
            <a:ext cx="0" cy="50111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8" name="Flussdiagramm: Daten 57"/>
          <p:cNvSpPr/>
          <p:nvPr/>
        </p:nvSpPr>
        <p:spPr>
          <a:xfrm>
            <a:off x="5184068" y="2173274"/>
            <a:ext cx="1440160" cy="61264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Flight plan</a:t>
            </a:r>
            <a:endParaRPr lang="en-GB" dirty="0"/>
          </a:p>
        </p:txBody>
      </p:sp>
      <p:cxnSp>
        <p:nvCxnSpPr>
          <p:cNvPr id="62" name="Gerade Verbindung mit Pfeil 61"/>
          <p:cNvCxnSpPr>
            <a:stCxn id="58" idx="4"/>
          </p:cNvCxnSpPr>
          <p:nvPr/>
        </p:nvCxnSpPr>
        <p:spPr>
          <a:xfrm>
            <a:off x="5904148" y="2785922"/>
            <a:ext cx="1315802" cy="6811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5" name="Flussdiagramm: Daten 64"/>
          <p:cNvSpPr/>
          <p:nvPr/>
        </p:nvSpPr>
        <p:spPr>
          <a:xfrm>
            <a:off x="4638080" y="3607911"/>
            <a:ext cx="2304826" cy="717226"/>
          </a:xfrm>
          <a:prstGeom prst="flowChartInputOutp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Aeronautical Knowledge</a:t>
            </a:r>
            <a:endParaRPr lang="en-GB" dirty="0"/>
          </a:p>
        </p:txBody>
      </p:sp>
      <p:cxnSp>
        <p:nvCxnSpPr>
          <p:cNvPr id="68" name="Gerade Verbindung mit Pfeil 67"/>
          <p:cNvCxnSpPr>
            <a:endCxn id="47" idx="1"/>
          </p:cNvCxnSpPr>
          <p:nvPr/>
        </p:nvCxnSpPr>
        <p:spPr>
          <a:xfrm>
            <a:off x="6666436" y="4004497"/>
            <a:ext cx="566153"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71" name="Flussdiagramm: Daten 70"/>
          <p:cNvSpPr/>
          <p:nvPr/>
        </p:nvSpPr>
        <p:spPr>
          <a:xfrm>
            <a:off x="6975730" y="4983045"/>
            <a:ext cx="1913043" cy="1023978"/>
          </a:xfrm>
          <a:prstGeom prst="flowChartInputOutp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Targeted</a:t>
            </a:r>
            <a:r>
              <a:rPr lang="en-GB" b="1" dirty="0" smtClean="0"/>
              <a:t> </a:t>
            </a:r>
            <a:r>
              <a:rPr lang="en-GB" dirty="0" smtClean="0"/>
              <a:t>Pilot Briefing</a:t>
            </a:r>
            <a:endParaRPr lang="en-GB" dirty="0"/>
          </a:p>
        </p:txBody>
      </p:sp>
      <p:sp>
        <p:nvSpPr>
          <p:cNvPr id="72" name="Textfeld 71"/>
          <p:cNvSpPr txBox="1"/>
          <p:nvPr/>
        </p:nvSpPr>
        <p:spPr>
          <a:xfrm>
            <a:off x="594398" y="5128837"/>
            <a:ext cx="2015527" cy="1015663"/>
          </a:xfrm>
          <a:prstGeom prst="rect">
            <a:avLst/>
          </a:prstGeom>
          <a:noFill/>
        </p:spPr>
        <p:txBody>
          <a:bodyPr wrap="square" rtlCol="0">
            <a:spAutoFit/>
          </a:bodyPr>
          <a:lstStyle/>
          <a:p>
            <a:pPr marL="285750" indent="-285750">
              <a:buFont typeface="Wingdings" panose="05000000000000000000" pitchFamily="2" charset="2"/>
              <a:buChar char="§"/>
            </a:pPr>
            <a:r>
              <a:rPr lang="en-GB" sz="2000" b="1" dirty="0">
                <a:solidFill>
                  <a:srgbClr val="FF0000"/>
                </a:solidFill>
              </a:rPr>
              <a:t>1</a:t>
            </a:r>
            <a:r>
              <a:rPr lang="en-GB" sz="2000" b="1" dirty="0" smtClean="0">
                <a:solidFill>
                  <a:srgbClr val="FF0000"/>
                </a:solidFill>
              </a:rPr>
              <a:t>0%  relevant</a:t>
            </a:r>
          </a:p>
          <a:p>
            <a:pPr marL="285750" indent="-285750">
              <a:buFont typeface="Wingdings" panose="05000000000000000000" pitchFamily="2" charset="2"/>
              <a:buChar char="§"/>
            </a:pPr>
            <a:r>
              <a:rPr lang="en-GB" sz="2000" b="1" dirty="0" smtClean="0">
                <a:solidFill>
                  <a:srgbClr val="FF0000"/>
                </a:solidFill>
              </a:rPr>
              <a:t>not prioritized</a:t>
            </a:r>
          </a:p>
          <a:p>
            <a:pPr marL="285750" indent="-285750">
              <a:buFont typeface="Wingdings" panose="05000000000000000000" pitchFamily="2" charset="2"/>
              <a:buChar char="§"/>
            </a:pPr>
            <a:r>
              <a:rPr lang="en-GB" sz="2000" b="1" dirty="0" smtClean="0">
                <a:solidFill>
                  <a:srgbClr val="FF0000"/>
                </a:solidFill>
              </a:rPr>
              <a:t>no summary</a:t>
            </a:r>
            <a:endParaRPr lang="en-GB" sz="2000" b="1" dirty="0">
              <a:solidFill>
                <a:srgbClr val="FF0000"/>
              </a:solidFill>
            </a:endParaRPr>
          </a:p>
        </p:txBody>
      </p:sp>
      <p:sp>
        <p:nvSpPr>
          <p:cNvPr id="73" name="Textfeld 72"/>
          <p:cNvSpPr txBox="1"/>
          <p:nvPr/>
        </p:nvSpPr>
        <p:spPr>
          <a:xfrm>
            <a:off x="5006476" y="4987202"/>
            <a:ext cx="2015527" cy="1015663"/>
          </a:xfrm>
          <a:prstGeom prst="rect">
            <a:avLst/>
          </a:prstGeom>
          <a:noFill/>
        </p:spPr>
        <p:txBody>
          <a:bodyPr wrap="square" rtlCol="0">
            <a:spAutoFit/>
          </a:bodyPr>
          <a:lstStyle/>
          <a:p>
            <a:pPr marL="285750" indent="-285750">
              <a:buFont typeface="Wingdings" panose="05000000000000000000" pitchFamily="2" charset="2"/>
              <a:buChar char="§"/>
            </a:pPr>
            <a:r>
              <a:rPr lang="en-GB" sz="2000" b="1" dirty="0" smtClean="0">
                <a:solidFill>
                  <a:srgbClr val="00B050"/>
                </a:solidFill>
              </a:rPr>
              <a:t>9</a:t>
            </a:r>
            <a:r>
              <a:rPr lang="en-GB" sz="2000" b="1" dirty="0">
                <a:solidFill>
                  <a:srgbClr val="00B050"/>
                </a:solidFill>
              </a:rPr>
              <a:t>5</a:t>
            </a:r>
            <a:r>
              <a:rPr lang="en-GB" sz="2000" b="1" dirty="0" smtClean="0">
                <a:solidFill>
                  <a:srgbClr val="00B050"/>
                </a:solidFill>
              </a:rPr>
              <a:t>% relevant</a:t>
            </a:r>
          </a:p>
          <a:p>
            <a:pPr marL="285750" indent="-285750">
              <a:buFont typeface="Wingdings" panose="05000000000000000000" pitchFamily="2" charset="2"/>
              <a:buChar char="§"/>
            </a:pPr>
            <a:r>
              <a:rPr lang="en-GB" sz="2000" b="1" dirty="0" smtClean="0">
                <a:solidFill>
                  <a:srgbClr val="00B050"/>
                </a:solidFill>
              </a:rPr>
              <a:t>prioritized</a:t>
            </a:r>
          </a:p>
          <a:p>
            <a:pPr marL="285750" indent="-285750">
              <a:buFont typeface="Wingdings" panose="05000000000000000000" pitchFamily="2" charset="2"/>
              <a:buChar char="§"/>
            </a:pPr>
            <a:r>
              <a:rPr lang="en-GB" sz="2000" b="1" dirty="0" smtClean="0">
                <a:solidFill>
                  <a:srgbClr val="00B050"/>
                </a:solidFill>
              </a:rPr>
              <a:t>summary</a:t>
            </a:r>
            <a:endParaRPr lang="en-GB" sz="2000" b="1" dirty="0">
              <a:solidFill>
                <a:srgbClr val="00B050"/>
              </a:solidFill>
            </a:endParaRPr>
          </a:p>
        </p:txBody>
      </p:sp>
      <p:sp>
        <p:nvSpPr>
          <p:cNvPr id="74" name="Textfeld 73"/>
          <p:cNvSpPr txBox="1"/>
          <p:nvPr/>
        </p:nvSpPr>
        <p:spPr>
          <a:xfrm>
            <a:off x="4524017" y="6211669"/>
            <a:ext cx="4619983" cy="646331"/>
          </a:xfrm>
          <a:prstGeom prst="rect">
            <a:avLst/>
          </a:prstGeom>
          <a:noFill/>
        </p:spPr>
        <p:txBody>
          <a:bodyPr wrap="none" rtlCol="0">
            <a:spAutoFit/>
          </a:bodyPr>
          <a:lstStyle/>
          <a:p>
            <a:r>
              <a:rPr lang="en-GB" dirty="0" smtClean="0"/>
              <a:t>Results of projects: </a:t>
            </a:r>
            <a:r>
              <a:rPr lang="en-GB" dirty="0" err="1" smtClean="0"/>
              <a:t>SemNotam</a:t>
            </a:r>
            <a:r>
              <a:rPr lang="en-GB" dirty="0" smtClean="0"/>
              <a:t> (</a:t>
            </a:r>
            <a:r>
              <a:rPr lang="en-GB" i="1" dirty="0" smtClean="0"/>
              <a:t>FFG TAKE-OFF</a:t>
            </a:r>
            <a:r>
              <a:rPr lang="en-GB" dirty="0" smtClean="0"/>
              <a:t>),</a:t>
            </a:r>
            <a:br>
              <a:rPr lang="en-GB" dirty="0" smtClean="0"/>
            </a:br>
            <a:r>
              <a:rPr lang="en-GB" dirty="0" smtClean="0"/>
              <a:t>BEST (</a:t>
            </a:r>
            <a:r>
              <a:rPr lang="en-GB" i="1" dirty="0" smtClean="0"/>
              <a:t>EU HORIZON 2020</a:t>
            </a:r>
            <a:r>
              <a:rPr lang="en-GB" dirty="0" smtClean="0"/>
              <a:t>)</a:t>
            </a:r>
            <a:endParaRPr lang="en-GB" dirty="0"/>
          </a:p>
        </p:txBody>
      </p:sp>
    </p:spTree>
    <p:extLst>
      <p:ext uri="{BB962C8B-B14F-4D97-AF65-F5344CB8AC3E}">
        <p14:creationId xmlns:p14="http://schemas.microsoft.com/office/powerpoint/2010/main" val="4227678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B050"/>
                </a:solidFill>
              </a:rPr>
              <a:t>Data Semantics: </a:t>
            </a:r>
            <a:br>
              <a:rPr lang="en-GB" dirty="0" smtClean="0">
                <a:solidFill>
                  <a:srgbClr val="00B050"/>
                </a:solidFill>
              </a:rPr>
            </a:br>
            <a:r>
              <a:rPr lang="en-GB" dirty="0" smtClean="0">
                <a:solidFill>
                  <a:srgbClr val="00B050"/>
                </a:solidFill>
              </a:rPr>
              <a:t>SPEEDERs IN A AND D?</a:t>
            </a:r>
            <a:endParaRPr lang="en-GB" dirty="0">
              <a:solidFill>
                <a:srgbClr val="00B050"/>
              </a:solidFill>
            </a:endParaRPr>
          </a:p>
        </p:txBody>
      </p:sp>
      <p:sp>
        <p:nvSpPr>
          <p:cNvPr id="5" name="AutoShape 4" descr="Bildergebnis für radarfalle im ortsgebi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Textfeld 7"/>
          <p:cNvSpPr txBox="1"/>
          <p:nvPr/>
        </p:nvSpPr>
        <p:spPr>
          <a:xfrm>
            <a:off x="2845142" y="1562767"/>
            <a:ext cx="1008112" cy="1200329"/>
          </a:xfrm>
          <a:prstGeom prst="rect">
            <a:avLst/>
          </a:prstGeom>
          <a:noFill/>
        </p:spPr>
        <p:txBody>
          <a:bodyPr wrap="square" rtlCol="0">
            <a:spAutoFit/>
          </a:bodyPr>
          <a:lstStyle/>
          <a:p>
            <a:r>
              <a:rPr lang="en-GB" dirty="0" smtClean="0"/>
              <a:t>47 km/h</a:t>
            </a:r>
          </a:p>
          <a:p>
            <a:r>
              <a:rPr lang="en-GB" dirty="0" smtClean="0"/>
              <a:t>59 km/h</a:t>
            </a:r>
          </a:p>
          <a:p>
            <a:r>
              <a:rPr lang="en-GB" dirty="0" smtClean="0"/>
              <a:t>67 km/h</a:t>
            </a:r>
            <a:br>
              <a:rPr lang="en-GB" dirty="0" smtClean="0"/>
            </a:br>
            <a:r>
              <a:rPr lang="en-GB" dirty="0" smtClean="0"/>
              <a:t>78 km/h</a:t>
            </a:r>
            <a:endParaRPr lang="en-GB" dirty="0"/>
          </a:p>
        </p:txBody>
      </p:sp>
      <p:sp>
        <p:nvSpPr>
          <p:cNvPr id="20" name="Textfeld 19"/>
          <p:cNvSpPr txBox="1"/>
          <p:nvPr/>
        </p:nvSpPr>
        <p:spPr>
          <a:xfrm>
            <a:off x="7020272" y="1540793"/>
            <a:ext cx="1224136" cy="1200329"/>
          </a:xfrm>
          <a:prstGeom prst="rect">
            <a:avLst/>
          </a:prstGeom>
          <a:noFill/>
        </p:spPr>
        <p:txBody>
          <a:bodyPr wrap="square" rtlCol="0">
            <a:spAutoFit/>
          </a:bodyPr>
          <a:lstStyle/>
          <a:p>
            <a:r>
              <a:rPr lang="en-GB" dirty="0" smtClean="0"/>
              <a:t>49 km/h</a:t>
            </a:r>
          </a:p>
          <a:p>
            <a:r>
              <a:rPr lang="en-GB" dirty="0" smtClean="0"/>
              <a:t>58 km/h</a:t>
            </a:r>
          </a:p>
          <a:p>
            <a:r>
              <a:rPr lang="en-GB" dirty="0" smtClean="0"/>
              <a:t>61 km/h</a:t>
            </a:r>
            <a:br>
              <a:rPr lang="en-GB" dirty="0" smtClean="0"/>
            </a:br>
            <a:r>
              <a:rPr lang="en-GB" dirty="0" smtClean="0"/>
              <a:t>72 km/h</a:t>
            </a:r>
            <a:endParaRPr lang="en-GB" dirty="0"/>
          </a:p>
        </p:txBody>
      </p:sp>
      <p:sp>
        <p:nvSpPr>
          <p:cNvPr id="3" name="Textfeld 2"/>
          <p:cNvSpPr txBox="1"/>
          <p:nvPr/>
        </p:nvSpPr>
        <p:spPr>
          <a:xfrm flipH="1">
            <a:off x="368618" y="5945435"/>
            <a:ext cx="8331736" cy="830997"/>
          </a:xfrm>
          <a:prstGeom prst="rect">
            <a:avLst/>
          </a:prstGeom>
          <a:noFill/>
        </p:spPr>
        <p:txBody>
          <a:bodyPr wrap="square" rtlCol="0">
            <a:spAutoFit/>
          </a:bodyPr>
          <a:lstStyle/>
          <a:p>
            <a:r>
              <a:rPr lang="en-GB" sz="2400" b="1" dirty="0" smtClean="0">
                <a:solidFill>
                  <a:srgbClr val="C00000"/>
                </a:solidFill>
              </a:rPr>
              <a:t>Same street map data</a:t>
            </a:r>
            <a:r>
              <a:rPr lang="en-GB" sz="2400" dirty="0" smtClean="0">
                <a:solidFill>
                  <a:srgbClr val="C00000"/>
                </a:solidFill>
              </a:rPr>
              <a:t>: But, place-name sign in Austria does not cancel speed-limit of 70, while place-name sign in Germany does! </a:t>
            </a:r>
            <a:endParaRPr lang="en-GB" sz="2400" dirty="0">
              <a:solidFill>
                <a:srgbClr val="C00000"/>
              </a:solidFill>
            </a:endParaRPr>
          </a:p>
        </p:txBody>
      </p:sp>
      <p:sp>
        <p:nvSpPr>
          <p:cNvPr id="6" name="Textfeld 5"/>
          <p:cNvSpPr txBox="1"/>
          <p:nvPr/>
        </p:nvSpPr>
        <p:spPr>
          <a:xfrm>
            <a:off x="5148064" y="1855059"/>
            <a:ext cx="1619802" cy="923330"/>
          </a:xfrm>
          <a:prstGeom prst="rect">
            <a:avLst/>
          </a:prstGeom>
          <a:noFill/>
        </p:spPr>
        <p:txBody>
          <a:bodyPr wrap="none" rtlCol="0">
            <a:spAutoFit/>
          </a:bodyPr>
          <a:lstStyle/>
          <a:p>
            <a:r>
              <a:rPr lang="en-GB" i="1" dirty="0" smtClean="0"/>
              <a:t>Road: P</a:t>
            </a:r>
            <a:r>
              <a:rPr lang="en-GB" i="1" dirty="0" smtClean="0"/>
              <a:t>hoto </a:t>
            </a:r>
            <a:r>
              <a:rPr lang="en-GB" i="1" dirty="0" smtClean="0"/>
              <a:t>of </a:t>
            </a:r>
            <a:br>
              <a:rPr lang="en-GB" i="1" dirty="0" smtClean="0"/>
            </a:br>
            <a:r>
              <a:rPr lang="en-GB" i="1" dirty="0" smtClean="0"/>
              <a:t>speed camera</a:t>
            </a:r>
            <a:br>
              <a:rPr lang="en-GB" i="1" dirty="0" smtClean="0"/>
            </a:br>
            <a:r>
              <a:rPr lang="en-GB" i="1" dirty="0" smtClean="0"/>
              <a:t>(deleted)</a:t>
            </a:r>
            <a:endParaRPr lang="en-GB" i="1" dirty="0"/>
          </a:p>
        </p:txBody>
      </p:sp>
      <p:sp>
        <p:nvSpPr>
          <p:cNvPr id="18" name="Textfeld 17"/>
          <p:cNvSpPr txBox="1"/>
          <p:nvPr/>
        </p:nvSpPr>
        <p:spPr>
          <a:xfrm>
            <a:off x="893002" y="3083171"/>
            <a:ext cx="1694695" cy="1200329"/>
          </a:xfrm>
          <a:prstGeom prst="rect">
            <a:avLst/>
          </a:prstGeom>
          <a:noFill/>
        </p:spPr>
        <p:txBody>
          <a:bodyPr wrap="none" rtlCol="0">
            <a:spAutoFit/>
          </a:bodyPr>
          <a:lstStyle/>
          <a:p>
            <a:r>
              <a:rPr lang="en-GB" i="1" dirty="0" smtClean="0"/>
              <a:t>Road: Photo </a:t>
            </a:r>
            <a:r>
              <a:rPr lang="en-GB" i="1" dirty="0" smtClean="0"/>
              <a:t>of </a:t>
            </a:r>
            <a:br>
              <a:rPr lang="en-GB" i="1" dirty="0" smtClean="0"/>
            </a:br>
            <a:r>
              <a:rPr lang="en-GB" i="1" dirty="0" smtClean="0"/>
              <a:t>Austrian</a:t>
            </a:r>
            <a:br>
              <a:rPr lang="en-GB" i="1" dirty="0" smtClean="0"/>
            </a:br>
            <a:r>
              <a:rPr lang="en-GB" i="1" dirty="0" smtClean="0"/>
              <a:t>place name sign</a:t>
            </a:r>
            <a:br>
              <a:rPr lang="en-GB" i="1" dirty="0" smtClean="0"/>
            </a:br>
            <a:r>
              <a:rPr lang="en-GB" i="1" dirty="0" smtClean="0"/>
              <a:t>(deleted)</a:t>
            </a:r>
            <a:endParaRPr lang="en-GB" i="1" dirty="0"/>
          </a:p>
        </p:txBody>
      </p:sp>
      <p:sp>
        <p:nvSpPr>
          <p:cNvPr id="21" name="Textfeld 20"/>
          <p:cNvSpPr txBox="1"/>
          <p:nvPr/>
        </p:nvSpPr>
        <p:spPr>
          <a:xfrm>
            <a:off x="893002" y="4509120"/>
            <a:ext cx="1917513" cy="923330"/>
          </a:xfrm>
          <a:prstGeom prst="rect">
            <a:avLst/>
          </a:prstGeom>
          <a:noFill/>
        </p:spPr>
        <p:txBody>
          <a:bodyPr wrap="none" rtlCol="0">
            <a:spAutoFit/>
          </a:bodyPr>
          <a:lstStyle/>
          <a:p>
            <a:r>
              <a:rPr lang="en-GB" i="1" dirty="0" smtClean="0"/>
              <a:t>Road: P</a:t>
            </a:r>
            <a:r>
              <a:rPr lang="en-GB" i="1" dirty="0" smtClean="0"/>
              <a:t>hoto </a:t>
            </a:r>
            <a:r>
              <a:rPr lang="en-GB" i="1" dirty="0" smtClean="0"/>
              <a:t>of </a:t>
            </a:r>
          </a:p>
          <a:p>
            <a:r>
              <a:rPr lang="en-GB" i="1" dirty="0" smtClean="0"/>
              <a:t>70 km speed ´limit</a:t>
            </a:r>
            <a:br>
              <a:rPr lang="en-GB" i="1" dirty="0" smtClean="0"/>
            </a:br>
            <a:r>
              <a:rPr lang="en-GB" i="1" dirty="0" smtClean="0"/>
              <a:t>(deleted)</a:t>
            </a:r>
            <a:endParaRPr lang="en-GB" i="1" dirty="0"/>
          </a:p>
        </p:txBody>
      </p:sp>
      <p:sp>
        <p:nvSpPr>
          <p:cNvPr id="22" name="Textfeld 21"/>
          <p:cNvSpPr txBox="1"/>
          <p:nvPr/>
        </p:nvSpPr>
        <p:spPr>
          <a:xfrm>
            <a:off x="835968" y="1944466"/>
            <a:ext cx="1619802" cy="923330"/>
          </a:xfrm>
          <a:prstGeom prst="rect">
            <a:avLst/>
          </a:prstGeom>
          <a:noFill/>
        </p:spPr>
        <p:txBody>
          <a:bodyPr wrap="none" rtlCol="0">
            <a:spAutoFit/>
          </a:bodyPr>
          <a:lstStyle/>
          <a:p>
            <a:r>
              <a:rPr lang="en-GB" i="1" dirty="0" smtClean="0"/>
              <a:t>Road: P</a:t>
            </a:r>
            <a:r>
              <a:rPr lang="en-GB" i="1" dirty="0" smtClean="0"/>
              <a:t>hoto </a:t>
            </a:r>
            <a:r>
              <a:rPr lang="en-GB" i="1" dirty="0" smtClean="0"/>
              <a:t>of </a:t>
            </a:r>
            <a:br>
              <a:rPr lang="en-GB" i="1" dirty="0" smtClean="0"/>
            </a:br>
            <a:r>
              <a:rPr lang="en-GB" i="1" dirty="0" smtClean="0"/>
              <a:t>speed camera</a:t>
            </a:r>
            <a:br>
              <a:rPr lang="en-GB" i="1" dirty="0" smtClean="0"/>
            </a:br>
            <a:r>
              <a:rPr lang="en-GB" i="1" dirty="0" smtClean="0"/>
              <a:t>(deleted)</a:t>
            </a:r>
            <a:endParaRPr lang="en-GB" i="1" dirty="0"/>
          </a:p>
        </p:txBody>
      </p:sp>
      <p:sp>
        <p:nvSpPr>
          <p:cNvPr id="23" name="Textfeld 22"/>
          <p:cNvSpPr txBox="1"/>
          <p:nvPr/>
        </p:nvSpPr>
        <p:spPr>
          <a:xfrm>
            <a:off x="5148064" y="3113123"/>
            <a:ext cx="1694695" cy="1228952"/>
          </a:xfrm>
          <a:prstGeom prst="rect">
            <a:avLst/>
          </a:prstGeom>
          <a:noFill/>
        </p:spPr>
        <p:txBody>
          <a:bodyPr wrap="none" rtlCol="0">
            <a:spAutoFit/>
          </a:bodyPr>
          <a:lstStyle/>
          <a:p>
            <a:r>
              <a:rPr lang="en-GB" i="1" dirty="0" smtClean="0"/>
              <a:t>Road: P</a:t>
            </a:r>
            <a:r>
              <a:rPr lang="en-GB" i="1" dirty="0" smtClean="0"/>
              <a:t>hoto </a:t>
            </a:r>
            <a:r>
              <a:rPr lang="en-GB" i="1" dirty="0" smtClean="0"/>
              <a:t>of </a:t>
            </a:r>
            <a:br>
              <a:rPr lang="en-GB" i="1" dirty="0" smtClean="0"/>
            </a:br>
            <a:r>
              <a:rPr lang="en-GB" i="1" dirty="0" smtClean="0"/>
              <a:t>German</a:t>
            </a:r>
            <a:br>
              <a:rPr lang="en-GB" i="1" dirty="0" smtClean="0"/>
            </a:br>
            <a:r>
              <a:rPr lang="en-GB" i="1" dirty="0" smtClean="0"/>
              <a:t>place name sign</a:t>
            </a:r>
            <a:br>
              <a:rPr lang="en-GB" i="1" dirty="0" smtClean="0"/>
            </a:br>
            <a:r>
              <a:rPr lang="en-GB" i="1" dirty="0" smtClean="0"/>
              <a:t>(deleted)</a:t>
            </a:r>
            <a:endParaRPr lang="en-GB" i="1" dirty="0"/>
          </a:p>
        </p:txBody>
      </p:sp>
      <p:sp>
        <p:nvSpPr>
          <p:cNvPr id="24" name="Textfeld 23"/>
          <p:cNvSpPr txBox="1"/>
          <p:nvPr/>
        </p:nvSpPr>
        <p:spPr>
          <a:xfrm>
            <a:off x="5189973" y="4509120"/>
            <a:ext cx="1850186" cy="923330"/>
          </a:xfrm>
          <a:prstGeom prst="rect">
            <a:avLst/>
          </a:prstGeom>
          <a:noFill/>
        </p:spPr>
        <p:txBody>
          <a:bodyPr wrap="none" rtlCol="0">
            <a:spAutoFit/>
          </a:bodyPr>
          <a:lstStyle/>
          <a:p>
            <a:r>
              <a:rPr lang="en-GB" i="1" dirty="0" smtClean="0"/>
              <a:t>Road: P</a:t>
            </a:r>
            <a:r>
              <a:rPr lang="en-GB" i="1" dirty="0" smtClean="0"/>
              <a:t>hoto </a:t>
            </a:r>
            <a:r>
              <a:rPr lang="en-GB" i="1" dirty="0" smtClean="0"/>
              <a:t>of</a:t>
            </a:r>
          </a:p>
          <a:p>
            <a:r>
              <a:rPr lang="en-GB" i="1" dirty="0" smtClean="0"/>
              <a:t>70 km speed limit</a:t>
            </a:r>
          </a:p>
          <a:p>
            <a:r>
              <a:rPr lang="en-GB" i="1" dirty="0" smtClean="0"/>
              <a:t>(deleted) </a:t>
            </a:r>
            <a:endParaRPr lang="en-GB" i="1" dirty="0"/>
          </a:p>
        </p:txBody>
      </p:sp>
      <p:cxnSp>
        <p:nvCxnSpPr>
          <p:cNvPr id="11" name="Gerade Verbindung mit Pfeil 10"/>
          <p:cNvCxnSpPr/>
          <p:nvPr/>
        </p:nvCxnSpPr>
        <p:spPr>
          <a:xfrm flipV="1">
            <a:off x="460375" y="1855059"/>
            <a:ext cx="0" cy="3505540"/>
          </a:xfrm>
          <a:prstGeom prst="straightConnector1">
            <a:avLst/>
          </a:prstGeom>
          <a:ln w="50800" cmpd="sng">
            <a:tailEnd type="arrow"/>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4932040" y="1792066"/>
            <a:ext cx="0" cy="3505540"/>
          </a:xfrm>
          <a:prstGeom prst="straightConnector1">
            <a:avLst/>
          </a:prstGeom>
          <a:ln w="50800" cmpd="sng">
            <a:tailEnd type="arrow"/>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71031" y="5474528"/>
            <a:ext cx="1704184" cy="400110"/>
          </a:xfrm>
          <a:prstGeom prst="rect">
            <a:avLst/>
          </a:prstGeom>
          <a:noFill/>
        </p:spPr>
        <p:txBody>
          <a:bodyPr wrap="none" rtlCol="0">
            <a:spAutoFit/>
          </a:bodyPr>
          <a:lstStyle/>
          <a:p>
            <a:r>
              <a:rPr lang="en-GB" sz="2000" dirty="0" smtClean="0">
                <a:solidFill>
                  <a:srgbClr val="0070C0"/>
                </a:solidFill>
              </a:rPr>
              <a:t>Austrian Road</a:t>
            </a:r>
            <a:endParaRPr lang="en-GB" sz="2000" dirty="0">
              <a:solidFill>
                <a:srgbClr val="0070C0"/>
              </a:solidFill>
            </a:endParaRPr>
          </a:p>
        </p:txBody>
      </p:sp>
      <p:sp>
        <p:nvSpPr>
          <p:cNvPr id="29" name="Textfeld 28"/>
          <p:cNvSpPr txBox="1"/>
          <p:nvPr/>
        </p:nvSpPr>
        <p:spPr>
          <a:xfrm>
            <a:off x="4642228" y="5474528"/>
            <a:ext cx="1612493" cy="400110"/>
          </a:xfrm>
          <a:prstGeom prst="rect">
            <a:avLst/>
          </a:prstGeom>
          <a:noFill/>
        </p:spPr>
        <p:txBody>
          <a:bodyPr wrap="none" rtlCol="0">
            <a:spAutoFit/>
          </a:bodyPr>
          <a:lstStyle/>
          <a:p>
            <a:r>
              <a:rPr lang="en-GB" sz="2000" dirty="0" smtClean="0">
                <a:solidFill>
                  <a:srgbClr val="0070C0"/>
                </a:solidFill>
              </a:rPr>
              <a:t>German Road</a:t>
            </a:r>
            <a:endParaRPr lang="en-GB" sz="2000" dirty="0">
              <a:solidFill>
                <a:srgbClr val="0070C0"/>
              </a:solidFill>
            </a:endParaRPr>
          </a:p>
        </p:txBody>
      </p:sp>
      <p:sp>
        <p:nvSpPr>
          <p:cNvPr id="4" name="Textfeld 3"/>
          <p:cNvSpPr txBox="1"/>
          <p:nvPr/>
        </p:nvSpPr>
        <p:spPr>
          <a:xfrm>
            <a:off x="7357789" y="5135974"/>
            <a:ext cx="1485022" cy="738664"/>
          </a:xfrm>
          <a:prstGeom prst="rect">
            <a:avLst/>
          </a:prstGeom>
          <a:noFill/>
        </p:spPr>
        <p:txBody>
          <a:bodyPr wrap="none" rtlCol="0">
            <a:spAutoFit/>
          </a:bodyPr>
          <a:lstStyle/>
          <a:p>
            <a:r>
              <a:rPr lang="en-GB" sz="1400" i="1" dirty="0" smtClean="0"/>
              <a:t>Note: Photos</a:t>
            </a:r>
            <a:br>
              <a:rPr lang="en-GB" sz="1400" i="1" dirty="0" smtClean="0"/>
            </a:br>
            <a:r>
              <a:rPr lang="en-GB" sz="1400" i="1" dirty="0" smtClean="0"/>
              <a:t>deleted as copy-</a:t>
            </a:r>
          </a:p>
          <a:p>
            <a:r>
              <a:rPr lang="en-GB" sz="1400" i="1" dirty="0" smtClean="0"/>
              <a:t>right not checked.</a:t>
            </a:r>
            <a:endParaRPr lang="en-GB" sz="1400" i="1" dirty="0"/>
          </a:p>
        </p:txBody>
      </p:sp>
    </p:spTree>
    <p:extLst>
      <p:ext uri="{BB962C8B-B14F-4D97-AF65-F5344CB8AC3E}">
        <p14:creationId xmlns:p14="http://schemas.microsoft.com/office/powerpoint/2010/main" val="3271337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B050"/>
                </a:solidFill>
              </a:rPr>
              <a:t>Data Semantics: </a:t>
            </a:r>
            <a:br>
              <a:rPr lang="en-GB" dirty="0" smtClean="0">
                <a:solidFill>
                  <a:srgbClr val="00B050"/>
                </a:solidFill>
              </a:rPr>
            </a:br>
            <a:r>
              <a:rPr lang="en-GB" dirty="0" smtClean="0">
                <a:solidFill>
                  <a:srgbClr val="00B050"/>
                </a:solidFill>
              </a:rPr>
              <a:t>SPEEDERs IN A AND D?</a:t>
            </a:r>
            <a:endParaRPr lang="en-GB" dirty="0">
              <a:solidFill>
                <a:srgbClr val="00B050"/>
              </a:solidFill>
            </a:endParaRPr>
          </a:p>
        </p:txBody>
      </p:sp>
      <p:sp>
        <p:nvSpPr>
          <p:cNvPr id="5" name="AutoShape 4" descr="Bildergebnis für radarfalle im ortsgebi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Textfeld 7"/>
          <p:cNvSpPr txBox="1"/>
          <p:nvPr/>
        </p:nvSpPr>
        <p:spPr>
          <a:xfrm>
            <a:off x="2845142" y="1562767"/>
            <a:ext cx="1008112" cy="1200329"/>
          </a:xfrm>
          <a:prstGeom prst="rect">
            <a:avLst/>
          </a:prstGeom>
          <a:noFill/>
        </p:spPr>
        <p:txBody>
          <a:bodyPr wrap="square" rtlCol="0">
            <a:spAutoFit/>
          </a:bodyPr>
          <a:lstStyle/>
          <a:p>
            <a:r>
              <a:rPr lang="en-GB" dirty="0" smtClean="0">
                <a:solidFill>
                  <a:srgbClr val="00B050"/>
                </a:solidFill>
              </a:rPr>
              <a:t>47 km/h</a:t>
            </a:r>
          </a:p>
          <a:p>
            <a:r>
              <a:rPr lang="en-GB" dirty="0" smtClean="0">
                <a:solidFill>
                  <a:srgbClr val="00B050"/>
                </a:solidFill>
              </a:rPr>
              <a:t>59 km/h</a:t>
            </a:r>
          </a:p>
          <a:p>
            <a:r>
              <a:rPr lang="en-GB" dirty="0" smtClean="0">
                <a:solidFill>
                  <a:srgbClr val="00B050"/>
                </a:solidFill>
              </a:rPr>
              <a:t>67 km/h</a:t>
            </a:r>
            <a:br>
              <a:rPr lang="en-GB" dirty="0" smtClean="0">
                <a:solidFill>
                  <a:srgbClr val="00B050"/>
                </a:solidFill>
              </a:rPr>
            </a:br>
            <a:r>
              <a:rPr lang="en-GB" dirty="0" smtClean="0">
                <a:solidFill>
                  <a:srgbClr val="FF0000"/>
                </a:solidFill>
              </a:rPr>
              <a:t>78 km/h</a:t>
            </a:r>
            <a:endParaRPr lang="en-GB" dirty="0">
              <a:solidFill>
                <a:srgbClr val="FF0000"/>
              </a:solidFill>
            </a:endParaRPr>
          </a:p>
        </p:txBody>
      </p:sp>
      <p:sp>
        <p:nvSpPr>
          <p:cNvPr id="20" name="Textfeld 19"/>
          <p:cNvSpPr txBox="1"/>
          <p:nvPr/>
        </p:nvSpPr>
        <p:spPr>
          <a:xfrm>
            <a:off x="7020272" y="1540793"/>
            <a:ext cx="1224136" cy="1200329"/>
          </a:xfrm>
          <a:prstGeom prst="rect">
            <a:avLst/>
          </a:prstGeom>
          <a:noFill/>
        </p:spPr>
        <p:txBody>
          <a:bodyPr wrap="square" rtlCol="0">
            <a:spAutoFit/>
          </a:bodyPr>
          <a:lstStyle/>
          <a:p>
            <a:r>
              <a:rPr lang="en-GB" dirty="0" smtClean="0">
                <a:solidFill>
                  <a:srgbClr val="00B050"/>
                </a:solidFill>
              </a:rPr>
              <a:t>49 km/h</a:t>
            </a:r>
          </a:p>
          <a:p>
            <a:r>
              <a:rPr lang="en-GB" dirty="0" smtClean="0">
                <a:solidFill>
                  <a:srgbClr val="FF0000"/>
                </a:solidFill>
              </a:rPr>
              <a:t>58 km/h</a:t>
            </a:r>
          </a:p>
          <a:p>
            <a:r>
              <a:rPr lang="en-GB" dirty="0" smtClean="0">
                <a:solidFill>
                  <a:srgbClr val="FF0000"/>
                </a:solidFill>
              </a:rPr>
              <a:t>61 km/h</a:t>
            </a:r>
            <a:br>
              <a:rPr lang="en-GB" dirty="0" smtClean="0">
                <a:solidFill>
                  <a:srgbClr val="FF0000"/>
                </a:solidFill>
              </a:rPr>
            </a:br>
            <a:r>
              <a:rPr lang="en-GB" dirty="0" smtClean="0">
                <a:solidFill>
                  <a:srgbClr val="FF0000"/>
                </a:solidFill>
              </a:rPr>
              <a:t>72 km/h</a:t>
            </a:r>
            <a:endParaRPr lang="en-GB" dirty="0">
              <a:solidFill>
                <a:srgbClr val="FF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4137" y="1396350"/>
            <a:ext cx="395716" cy="39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347722"/>
            <a:ext cx="460392" cy="458346"/>
          </a:xfrm>
          <a:prstGeom prst="rect">
            <a:avLst/>
          </a:prstGeom>
          <a:solidFill>
            <a:schemeClr val="bg1">
              <a:lumMod val="65000"/>
              <a:alpha val="67000"/>
            </a:schemeClr>
          </a:solidFill>
          <a:ln>
            <a:noFill/>
          </a:ln>
        </p:spPr>
      </p:pic>
      <p:sp>
        <p:nvSpPr>
          <p:cNvPr id="3" name="Textfeld 2"/>
          <p:cNvSpPr txBox="1"/>
          <p:nvPr/>
        </p:nvSpPr>
        <p:spPr>
          <a:xfrm flipH="1">
            <a:off x="368618" y="5945435"/>
            <a:ext cx="8331736" cy="830997"/>
          </a:xfrm>
          <a:prstGeom prst="rect">
            <a:avLst/>
          </a:prstGeom>
          <a:noFill/>
        </p:spPr>
        <p:txBody>
          <a:bodyPr wrap="square" rtlCol="0">
            <a:spAutoFit/>
          </a:bodyPr>
          <a:lstStyle/>
          <a:p>
            <a:r>
              <a:rPr lang="en-GB" sz="2400" b="1" dirty="0" smtClean="0">
                <a:solidFill>
                  <a:srgbClr val="C00000"/>
                </a:solidFill>
              </a:rPr>
              <a:t>Same street map data</a:t>
            </a:r>
            <a:r>
              <a:rPr lang="en-GB" sz="2400" dirty="0" smtClean="0">
                <a:solidFill>
                  <a:srgbClr val="C00000"/>
                </a:solidFill>
              </a:rPr>
              <a:t>: But, place-name sign in Austria does not cancel speed-limit of 70, while place-name sign in Germany does! </a:t>
            </a:r>
            <a:endParaRPr lang="en-GB" sz="2400" dirty="0">
              <a:solidFill>
                <a:srgbClr val="C00000"/>
              </a:solidFill>
            </a:endParaRPr>
          </a:p>
        </p:txBody>
      </p:sp>
      <p:sp>
        <p:nvSpPr>
          <p:cNvPr id="4" name="Rechteck 3"/>
          <p:cNvSpPr/>
          <p:nvPr/>
        </p:nvSpPr>
        <p:spPr>
          <a:xfrm>
            <a:off x="2845142" y="3064695"/>
            <a:ext cx="1390124" cy="1200329"/>
          </a:xfrm>
          <a:prstGeom prst="rect">
            <a:avLst/>
          </a:prstGeom>
        </p:spPr>
        <p:txBody>
          <a:bodyPr wrap="none">
            <a:spAutoFit/>
          </a:bodyPr>
          <a:lstStyle/>
          <a:p>
            <a:r>
              <a:rPr lang="en-GB" i="1" dirty="0" smtClean="0">
                <a:solidFill>
                  <a:srgbClr val="00B0F0"/>
                </a:solidFill>
              </a:rPr>
              <a:t>Semantics</a:t>
            </a:r>
            <a:r>
              <a:rPr lang="en-GB" dirty="0" smtClean="0">
                <a:solidFill>
                  <a:srgbClr val="00B0F0"/>
                </a:solidFill>
              </a:rPr>
              <a:t>:</a:t>
            </a:r>
          </a:p>
          <a:p>
            <a:r>
              <a:rPr lang="en-GB" dirty="0" smtClean="0">
                <a:solidFill>
                  <a:srgbClr val="00B0F0"/>
                </a:solidFill>
              </a:rPr>
              <a:t>A - </a:t>
            </a:r>
            <a:r>
              <a:rPr lang="en-GB" dirty="0" err="1" smtClean="0">
                <a:solidFill>
                  <a:srgbClr val="00B0F0"/>
                </a:solidFill>
              </a:rPr>
              <a:t>StVO</a:t>
            </a:r>
            <a:r>
              <a:rPr lang="en-GB" dirty="0" smtClean="0">
                <a:solidFill>
                  <a:srgbClr val="00B0F0"/>
                </a:solidFill>
              </a:rPr>
              <a:t/>
            </a:r>
            <a:br>
              <a:rPr lang="en-GB" dirty="0" smtClean="0">
                <a:solidFill>
                  <a:srgbClr val="00B0F0"/>
                </a:solidFill>
              </a:rPr>
            </a:br>
            <a:r>
              <a:rPr lang="en-GB" dirty="0" smtClean="0">
                <a:solidFill>
                  <a:srgbClr val="00B0F0"/>
                </a:solidFill>
              </a:rPr>
              <a:t>§ 53(1)/17a,</a:t>
            </a:r>
          </a:p>
          <a:p>
            <a:r>
              <a:rPr lang="en-GB" dirty="0" smtClean="0">
                <a:solidFill>
                  <a:srgbClr val="00B0F0"/>
                </a:solidFill>
              </a:rPr>
              <a:t>§ 20 (2)</a:t>
            </a:r>
            <a:endParaRPr lang="en-GB" dirty="0">
              <a:solidFill>
                <a:srgbClr val="00B0F0"/>
              </a:solidFill>
            </a:endParaRPr>
          </a:p>
        </p:txBody>
      </p:sp>
      <p:sp>
        <p:nvSpPr>
          <p:cNvPr id="16" name="Rechteck 15"/>
          <p:cNvSpPr/>
          <p:nvPr/>
        </p:nvSpPr>
        <p:spPr>
          <a:xfrm>
            <a:off x="6969549" y="3064695"/>
            <a:ext cx="1973745" cy="1200329"/>
          </a:xfrm>
          <a:prstGeom prst="rect">
            <a:avLst/>
          </a:prstGeom>
        </p:spPr>
        <p:txBody>
          <a:bodyPr wrap="none">
            <a:spAutoFit/>
          </a:bodyPr>
          <a:lstStyle/>
          <a:p>
            <a:r>
              <a:rPr lang="en-GB" i="1" dirty="0" smtClean="0">
                <a:solidFill>
                  <a:srgbClr val="00B0F0"/>
                </a:solidFill>
              </a:rPr>
              <a:t>Semantics</a:t>
            </a:r>
            <a:r>
              <a:rPr lang="en-GB" dirty="0" smtClean="0">
                <a:solidFill>
                  <a:srgbClr val="00B0F0"/>
                </a:solidFill>
              </a:rPr>
              <a:t>:</a:t>
            </a:r>
          </a:p>
          <a:p>
            <a:r>
              <a:rPr lang="en-GB" dirty="0" smtClean="0">
                <a:solidFill>
                  <a:srgbClr val="00B0F0"/>
                </a:solidFill>
              </a:rPr>
              <a:t>D - </a:t>
            </a:r>
            <a:r>
              <a:rPr lang="en-GB" dirty="0" err="1" smtClean="0">
                <a:solidFill>
                  <a:srgbClr val="00B0F0"/>
                </a:solidFill>
              </a:rPr>
              <a:t>StVO</a:t>
            </a:r>
            <a:r>
              <a:rPr lang="en-GB" dirty="0" smtClean="0">
                <a:solidFill>
                  <a:srgbClr val="00B0F0"/>
                </a:solidFill>
              </a:rPr>
              <a:t/>
            </a:r>
            <a:br>
              <a:rPr lang="en-GB" dirty="0" smtClean="0">
                <a:solidFill>
                  <a:srgbClr val="00B0F0"/>
                </a:solidFill>
              </a:rPr>
            </a:br>
            <a:r>
              <a:rPr lang="en-GB" dirty="0" smtClean="0">
                <a:solidFill>
                  <a:srgbClr val="00B0F0"/>
                </a:solidFill>
              </a:rPr>
              <a:t>§ 3(3)/1,</a:t>
            </a:r>
          </a:p>
          <a:p>
            <a:r>
              <a:rPr lang="en-GB" dirty="0" smtClean="0">
                <a:solidFill>
                  <a:srgbClr val="00B0F0"/>
                </a:solidFill>
              </a:rPr>
              <a:t>Anlage 3 </a:t>
            </a:r>
            <a:r>
              <a:rPr lang="en-GB" dirty="0" err="1" smtClean="0">
                <a:solidFill>
                  <a:srgbClr val="00B0F0"/>
                </a:solidFill>
              </a:rPr>
              <a:t>zu</a:t>
            </a:r>
            <a:r>
              <a:rPr lang="en-GB" dirty="0" smtClean="0">
                <a:solidFill>
                  <a:srgbClr val="00B0F0"/>
                </a:solidFill>
              </a:rPr>
              <a:t> § 42(2</a:t>
            </a:r>
            <a:r>
              <a:rPr lang="en-GB" dirty="0">
                <a:solidFill>
                  <a:srgbClr val="00B0F0"/>
                </a:solidFill>
              </a:rPr>
              <a:t>)</a:t>
            </a:r>
          </a:p>
        </p:txBody>
      </p:sp>
      <p:sp>
        <p:nvSpPr>
          <p:cNvPr id="6" name="Textfeld 5"/>
          <p:cNvSpPr txBox="1"/>
          <p:nvPr/>
        </p:nvSpPr>
        <p:spPr>
          <a:xfrm>
            <a:off x="5148064" y="1855059"/>
            <a:ext cx="1494063" cy="923330"/>
          </a:xfrm>
          <a:prstGeom prst="rect">
            <a:avLst/>
          </a:prstGeom>
          <a:noFill/>
        </p:spPr>
        <p:txBody>
          <a:bodyPr wrap="none" rtlCol="0">
            <a:spAutoFit/>
          </a:bodyPr>
          <a:lstStyle/>
          <a:p>
            <a:r>
              <a:rPr lang="en-GB" dirty="0" smtClean="0"/>
              <a:t>Photo of </a:t>
            </a:r>
            <a:br>
              <a:rPr lang="en-GB" dirty="0" smtClean="0"/>
            </a:br>
            <a:r>
              <a:rPr lang="en-GB" dirty="0" smtClean="0"/>
              <a:t>speed camera</a:t>
            </a:r>
            <a:br>
              <a:rPr lang="en-GB" dirty="0" smtClean="0"/>
            </a:br>
            <a:r>
              <a:rPr lang="en-GB" dirty="0" smtClean="0"/>
              <a:t>(deleted)</a:t>
            </a:r>
            <a:endParaRPr lang="en-GB" dirty="0"/>
          </a:p>
        </p:txBody>
      </p:sp>
      <p:sp>
        <p:nvSpPr>
          <p:cNvPr id="18" name="Textfeld 17"/>
          <p:cNvSpPr txBox="1"/>
          <p:nvPr/>
        </p:nvSpPr>
        <p:spPr>
          <a:xfrm>
            <a:off x="893002" y="3083171"/>
            <a:ext cx="1694695" cy="1200329"/>
          </a:xfrm>
          <a:prstGeom prst="rect">
            <a:avLst/>
          </a:prstGeom>
          <a:noFill/>
        </p:spPr>
        <p:txBody>
          <a:bodyPr wrap="none" rtlCol="0">
            <a:spAutoFit/>
          </a:bodyPr>
          <a:lstStyle/>
          <a:p>
            <a:r>
              <a:rPr lang="en-GB" dirty="0" smtClean="0"/>
              <a:t>Photo of </a:t>
            </a:r>
            <a:br>
              <a:rPr lang="en-GB" dirty="0" smtClean="0"/>
            </a:br>
            <a:r>
              <a:rPr lang="en-GB" dirty="0" smtClean="0"/>
              <a:t>Austrian</a:t>
            </a:r>
            <a:br>
              <a:rPr lang="en-GB" dirty="0" smtClean="0"/>
            </a:br>
            <a:r>
              <a:rPr lang="en-GB" dirty="0" smtClean="0"/>
              <a:t>place name sign</a:t>
            </a:r>
            <a:br>
              <a:rPr lang="en-GB" dirty="0" smtClean="0"/>
            </a:br>
            <a:r>
              <a:rPr lang="en-GB" dirty="0" smtClean="0"/>
              <a:t>(deleted)</a:t>
            </a:r>
            <a:endParaRPr lang="en-GB" dirty="0"/>
          </a:p>
        </p:txBody>
      </p:sp>
      <p:sp>
        <p:nvSpPr>
          <p:cNvPr id="21" name="Textfeld 20"/>
          <p:cNvSpPr txBox="1"/>
          <p:nvPr/>
        </p:nvSpPr>
        <p:spPr>
          <a:xfrm>
            <a:off x="893002" y="4509120"/>
            <a:ext cx="1917513" cy="923330"/>
          </a:xfrm>
          <a:prstGeom prst="rect">
            <a:avLst/>
          </a:prstGeom>
          <a:noFill/>
        </p:spPr>
        <p:txBody>
          <a:bodyPr wrap="none" rtlCol="0">
            <a:spAutoFit/>
          </a:bodyPr>
          <a:lstStyle/>
          <a:p>
            <a:r>
              <a:rPr lang="en-GB" dirty="0" smtClean="0"/>
              <a:t>Photo of </a:t>
            </a:r>
          </a:p>
          <a:p>
            <a:r>
              <a:rPr lang="en-GB" dirty="0" smtClean="0"/>
              <a:t>70 km speed ´limit</a:t>
            </a:r>
            <a:br>
              <a:rPr lang="en-GB" dirty="0" smtClean="0"/>
            </a:br>
            <a:r>
              <a:rPr lang="en-GB" dirty="0" smtClean="0"/>
              <a:t>(deleted)</a:t>
            </a:r>
            <a:endParaRPr lang="en-GB" dirty="0"/>
          </a:p>
        </p:txBody>
      </p:sp>
      <p:sp>
        <p:nvSpPr>
          <p:cNvPr id="22" name="Textfeld 21"/>
          <p:cNvSpPr txBox="1"/>
          <p:nvPr/>
        </p:nvSpPr>
        <p:spPr>
          <a:xfrm>
            <a:off x="835968" y="1944466"/>
            <a:ext cx="1494063" cy="923330"/>
          </a:xfrm>
          <a:prstGeom prst="rect">
            <a:avLst/>
          </a:prstGeom>
          <a:noFill/>
        </p:spPr>
        <p:txBody>
          <a:bodyPr wrap="none" rtlCol="0">
            <a:spAutoFit/>
          </a:bodyPr>
          <a:lstStyle/>
          <a:p>
            <a:r>
              <a:rPr lang="en-GB" dirty="0" smtClean="0"/>
              <a:t>Photo of </a:t>
            </a:r>
            <a:br>
              <a:rPr lang="en-GB" dirty="0" smtClean="0"/>
            </a:br>
            <a:r>
              <a:rPr lang="en-GB" dirty="0" smtClean="0"/>
              <a:t>speed camera</a:t>
            </a:r>
            <a:br>
              <a:rPr lang="en-GB" dirty="0" smtClean="0"/>
            </a:br>
            <a:r>
              <a:rPr lang="en-GB" dirty="0" smtClean="0"/>
              <a:t>(deleted)</a:t>
            </a:r>
            <a:endParaRPr lang="en-GB" dirty="0"/>
          </a:p>
        </p:txBody>
      </p:sp>
      <p:sp>
        <p:nvSpPr>
          <p:cNvPr id="23" name="Textfeld 22"/>
          <p:cNvSpPr txBox="1"/>
          <p:nvPr/>
        </p:nvSpPr>
        <p:spPr>
          <a:xfrm>
            <a:off x="5148064" y="3113123"/>
            <a:ext cx="1694695" cy="1228952"/>
          </a:xfrm>
          <a:prstGeom prst="rect">
            <a:avLst/>
          </a:prstGeom>
          <a:noFill/>
        </p:spPr>
        <p:txBody>
          <a:bodyPr wrap="none" rtlCol="0">
            <a:spAutoFit/>
          </a:bodyPr>
          <a:lstStyle/>
          <a:p>
            <a:r>
              <a:rPr lang="en-GB" dirty="0" smtClean="0"/>
              <a:t>Photo of </a:t>
            </a:r>
            <a:br>
              <a:rPr lang="en-GB" dirty="0" smtClean="0"/>
            </a:br>
            <a:r>
              <a:rPr lang="en-GB" dirty="0" smtClean="0"/>
              <a:t>German</a:t>
            </a:r>
            <a:br>
              <a:rPr lang="en-GB" dirty="0" smtClean="0"/>
            </a:br>
            <a:r>
              <a:rPr lang="en-GB" dirty="0" smtClean="0"/>
              <a:t>place name sign</a:t>
            </a:r>
            <a:br>
              <a:rPr lang="en-GB" dirty="0" smtClean="0"/>
            </a:br>
            <a:r>
              <a:rPr lang="en-GB" dirty="0" smtClean="0"/>
              <a:t>(deleted)</a:t>
            </a:r>
            <a:endParaRPr lang="en-GB" dirty="0"/>
          </a:p>
        </p:txBody>
      </p:sp>
      <p:sp>
        <p:nvSpPr>
          <p:cNvPr id="24" name="Textfeld 23"/>
          <p:cNvSpPr txBox="1"/>
          <p:nvPr/>
        </p:nvSpPr>
        <p:spPr>
          <a:xfrm>
            <a:off x="5189973" y="4509120"/>
            <a:ext cx="1850186" cy="923330"/>
          </a:xfrm>
          <a:prstGeom prst="rect">
            <a:avLst/>
          </a:prstGeom>
          <a:noFill/>
        </p:spPr>
        <p:txBody>
          <a:bodyPr wrap="none" rtlCol="0">
            <a:spAutoFit/>
          </a:bodyPr>
          <a:lstStyle/>
          <a:p>
            <a:r>
              <a:rPr lang="en-GB" dirty="0" smtClean="0"/>
              <a:t>Photo of</a:t>
            </a:r>
          </a:p>
          <a:p>
            <a:r>
              <a:rPr lang="en-GB" dirty="0" smtClean="0"/>
              <a:t>70 km speed limit</a:t>
            </a:r>
          </a:p>
          <a:p>
            <a:r>
              <a:rPr lang="en-GB" dirty="0" smtClean="0"/>
              <a:t>(deleted) </a:t>
            </a:r>
            <a:endParaRPr lang="en-GB" dirty="0"/>
          </a:p>
        </p:txBody>
      </p:sp>
      <p:cxnSp>
        <p:nvCxnSpPr>
          <p:cNvPr id="11" name="Gerade Verbindung mit Pfeil 10"/>
          <p:cNvCxnSpPr/>
          <p:nvPr/>
        </p:nvCxnSpPr>
        <p:spPr>
          <a:xfrm flipV="1">
            <a:off x="460375" y="1855059"/>
            <a:ext cx="0" cy="3505540"/>
          </a:xfrm>
          <a:prstGeom prst="straightConnector1">
            <a:avLst/>
          </a:prstGeom>
          <a:ln w="50800" cmpd="sng">
            <a:tailEnd type="arrow"/>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4932040" y="1792066"/>
            <a:ext cx="0" cy="3505540"/>
          </a:xfrm>
          <a:prstGeom prst="straightConnector1">
            <a:avLst/>
          </a:prstGeom>
          <a:ln w="50800" cmpd="sng">
            <a:tailEnd type="arrow"/>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71031" y="5474528"/>
            <a:ext cx="1704184" cy="400110"/>
          </a:xfrm>
          <a:prstGeom prst="rect">
            <a:avLst/>
          </a:prstGeom>
          <a:noFill/>
        </p:spPr>
        <p:txBody>
          <a:bodyPr wrap="none" rtlCol="0">
            <a:spAutoFit/>
          </a:bodyPr>
          <a:lstStyle/>
          <a:p>
            <a:r>
              <a:rPr lang="en-GB" sz="2000" dirty="0" smtClean="0">
                <a:solidFill>
                  <a:srgbClr val="0070C0"/>
                </a:solidFill>
              </a:rPr>
              <a:t>Austrian Road</a:t>
            </a:r>
            <a:endParaRPr lang="en-GB" sz="2000" dirty="0">
              <a:solidFill>
                <a:srgbClr val="0070C0"/>
              </a:solidFill>
            </a:endParaRPr>
          </a:p>
        </p:txBody>
      </p:sp>
      <p:sp>
        <p:nvSpPr>
          <p:cNvPr id="29" name="Textfeld 28"/>
          <p:cNvSpPr txBox="1"/>
          <p:nvPr/>
        </p:nvSpPr>
        <p:spPr>
          <a:xfrm>
            <a:off x="4642228" y="5474528"/>
            <a:ext cx="1612493" cy="400110"/>
          </a:xfrm>
          <a:prstGeom prst="rect">
            <a:avLst/>
          </a:prstGeom>
          <a:noFill/>
        </p:spPr>
        <p:txBody>
          <a:bodyPr wrap="none" rtlCol="0">
            <a:spAutoFit/>
          </a:bodyPr>
          <a:lstStyle/>
          <a:p>
            <a:r>
              <a:rPr lang="en-GB" sz="2000" dirty="0" smtClean="0">
                <a:solidFill>
                  <a:srgbClr val="0070C0"/>
                </a:solidFill>
              </a:rPr>
              <a:t>German Road</a:t>
            </a:r>
            <a:endParaRPr lang="en-GB" sz="2000" dirty="0">
              <a:solidFill>
                <a:srgbClr val="0070C0"/>
              </a:solidFill>
            </a:endParaRPr>
          </a:p>
        </p:txBody>
      </p:sp>
      <p:sp>
        <p:nvSpPr>
          <p:cNvPr id="25" name="Textfeld 24"/>
          <p:cNvSpPr txBox="1"/>
          <p:nvPr/>
        </p:nvSpPr>
        <p:spPr>
          <a:xfrm>
            <a:off x="7357789" y="5135974"/>
            <a:ext cx="1485022" cy="738664"/>
          </a:xfrm>
          <a:prstGeom prst="rect">
            <a:avLst/>
          </a:prstGeom>
          <a:noFill/>
        </p:spPr>
        <p:txBody>
          <a:bodyPr wrap="none" rtlCol="0">
            <a:spAutoFit/>
          </a:bodyPr>
          <a:lstStyle/>
          <a:p>
            <a:r>
              <a:rPr lang="en-GB" sz="1400" i="1" dirty="0" smtClean="0"/>
              <a:t>Note: Photos</a:t>
            </a:r>
            <a:br>
              <a:rPr lang="en-GB" sz="1400" i="1" dirty="0" smtClean="0"/>
            </a:br>
            <a:r>
              <a:rPr lang="en-GB" sz="1400" i="1" dirty="0" smtClean="0"/>
              <a:t>deleted as copy-</a:t>
            </a:r>
          </a:p>
          <a:p>
            <a:r>
              <a:rPr lang="en-GB" sz="1400" i="1" dirty="0" smtClean="0"/>
              <a:t>right not checked.</a:t>
            </a:r>
            <a:endParaRPr lang="en-GB" sz="1400" i="1" dirty="0"/>
          </a:p>
        </p:txBody>
      </p:sp>
    </p:spTree>
    <p:extLst>
      <p:ext uri="{BB962C8B-B14F-4D97-AF65-F5344CB8AC3E}">
        <p14:creationId xmlns:p14="http://schemas.microsoft.com/office/powerpoint/2010/main" val="3342559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B050"/>
                </a:solidFill>
              </a:rPr>
              <a:t>The CASE FOR INCLUDING AI In TEACHER </a:t>
            </a:r>
            <a:r>
              <a:rPr lang="en-GB" dirty="0">
                <a:solidFill>
                  <a:srgbClr val="00B050"/>
                </a:solidFill>
              </a:rPr>
              <a:t>EDUCATION</a:t>
            </a:r>
          </a:p>
        </p:txBody>
      </p:sp>
      <p:sp>
        <p:nvSpPr>
          <p:cNvPr id="3" name="Inhaltsplatzhalter 2"/>
          <p:cNvSpPr>
            <a:spLocks noGrp="1"/>
          </p:cNvSpPr>
          <p:nvPr>
            <p:ph idx="1"/>
          </p:nvPr>
        </p:nvSpPr>
        <p:spPr>
          <a:xfrm>
            <a:off x="323528" y="1412776"/>
            <a:ext cx="8496944" cy="4525963"/>
          </a:xfrm>
        </p:spPr>
        <p:txBody>
          <a:bodyPr/>
          <a:lstStyle/>
          <a:p>
            <a:pPr marL="0" indent="0">
              <a:buNone/>
            </a:pPr>
            <a:r>
              <a:rPr lang="en-GB" i="1" dirty="0" smtClean="0"/>
              <a:t>Qualification profile, teacher education (example):</a:t>
            </a:r>
            <a:endParaRPr lang="en-GB" dirty="0" smtClean="0"/>
          </a:p>
          <a:p>
            <a:r>
              <a:rPr lang="en-GB" dirty="0" smtClean="0"/>
              <a:t>Graduates should be able to present the importance and relevance of computing in the </a:t>
            </a:r>
            <a:r>
              <a:rPr lang="en-GB" i="1" dirty="0" smtClean="0">
                <a:solidFill>
                  <a:srgbClr val="0070C0"/>
                </a:solidFill>
              </a:rPr>
              <a:t>different areas of life</a:t>
            </a:r>
          </a:p>
          <a:p>
            <a:r>
              <a:rPr lang="en-GB" dirty="0" smtClean="0"/>
              <a:t>And to explain </a:t>
            </a:r>
            <a:r>
              <a:rPr lang="en-GB" i="1" dirty="0" smtClean="0">
                <a:solidFill>
                  <a:schemeClr val="accent6">
                    <a:lumMod val="75000"/>
                  </a:schemeClr>
                </a:solidFill>
              </a:rPr>
              <a:t>differences</a:t>
            </a:r>
            <a:r>
              <a:rPr lang="en-GB" dirty="0" smtClean="0">
                <a:solidFill>
                  <a:schemeClr val="accent6">
                    <a:lumMod val="75000"/>
                  </a:schemeClr>
                </a:solidFill>
              </a:rPr>
              <a:t> </a:t>
            </a:r>
            <a:r>
              <a:rPr lang="en-GB" dirty="0" smtClean="0"/>
              <a:t>and relationships between subfields of computing based on knowledge </a:t>
            </a:r>
            <a:r>
              <a:rPr lang="en-GB" i="1" dirty="0" smtClean="0">
                <a:solidFill>
                  <a:schemeClr val="accent6">
                    <a:lumMod val="75000"/>
                  </a:schemeClr>
                </a:solidFill>
              </a:rPr>
              <a:t>of their methods</a:t>
            </a:r>
          </a:p>
          <a:p>
            <a:pPr marL="0" indent="0">
              <a:spcBef>
                <a:spcPts val="1200"/>
              </a:spcBef>
              <a:buNone/>
            </a:pPr>
            <a:r>
              <a:rPr lang="en-GB" i="1" dirty="0" smtClean="0"/>
              <a:t>Artificial Intelligence (AI)</a:t>
            </a:r>
            <a:r>
              <a:rPr lang="en-GB" dirty="0" smtClean="0"/>
              <a:t>:</a:t>
            </a:r>
          </a:p>
          <a:p>
            <a:r>
              <a:rPr lang="en-GB" dirty="0" smtClean="0"/>
              <a:t>AI is penetrating </a:t>
            </a:r>
            <a:r>
              <a:rPr lang="en-GB" i="1" dirty="0" smtClean="0">
                <a:solidFill>
                  <a:srgbClr val="0070C0"/>
                </a:solidFill>
              </a:rPr>
              <a:t>all areas of live </a:t>
            </a:r>
            <a:r>
              <a:rPr lang="en-GB" dirty="0" smtClean="0"/>
              <a:t>(e.g., Google Car, Siri, Alexa, computer games, robots, personality profiling, surveillance)</a:t>
            </a:r>
          </a:p>
          <a:p>
            <a:r>
              <a:rPr lang="en-GB" dirty="0"/>
              <a:t>M</a:t>
            </a:r>
            <a:r>
              <a:rPr lang="en-GB" dirty="0" smtClean="0"/>
              <a:t>ethods and techniques of AI (heuristic search, knowledge representation and reasoning, machine  learning) are </a:t>
            </a:r>
            <a:r>
              <a:rPr lang="en-GB" i="1" dirty="0" smtClean="0">
                <a:solidFill>
                  <a:schemeClr val="accent6">
                    <a:lumMod val="75000"/>
                  </a:schemeClr>
                </a:solidFill>
              </a:rPr>
              <a:t>fundamentally different </a:t>
            </a:r>
            <a:r>
              <a:rPr lang="en-GB" dirty="0" smtClean="0"/>
              <a:t>from conventional programming and traditional information systems</a:t>
            </a:r>
          </a:p>
          <a:p>
            <a:pPr marL="0" indent="0">
              <a:buNone/>
            </a:pPr>
            <a:endParaRPr lang="en-GB" dirty="0" smtClean="0"/>
          </a:p>
        </p:txBody>
      </p:sp>
    </p:spTree>
    <p:extLst>
      <p:ext uri="{BB962C8B-B14F-4D97-AF65-F5344CB8AC3E}">
        <p14:creationId xmlns:p14="http://schemas.microsoft.com/office/powerpoint/2010/main" val="4108431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B050"/>
                </a:solidFill>
              </a:rPr>
              <a:t>ACM K-12 (HIGH SCHOOL)</a:t>
            </a:r>
            <a:br>
              <a:rPr lang="en-GB" dirty="0" smtClean="0">
                <a:solidFill>
                  <a:srgbClr val="00B050"/>
                </a:solidFill>
              </a:rPr>
            </a:br>
            <a:r>
              <a:rPr lang="en-GB" dirty="0" smtClean="0">
                <a:solidFill>
                  <a:srgbClr val="00B050"/>
                </a:solidFill>
              </a:rPr>
              <a:t>Model </a:t>
            </a:r>
            <a:r>
              <a:rPr lang="en-GB" dirty="0" err="1" smtClean="0">
                <a:solidFill>
                  <a:srgbClr val="00B050"/>
                </a:solidFill>
              </a:rPr>
              <a:t>CURriculum</a:t>
            </a:r>
            <a:endParaRPr lang="en-GB" dirty="0">
              <a:solidFill>
                <a:srgbClr val="00B050"/>
              </a:solidFill>
            </a:endParaRPr>
          </a:p>
        </p:txBody>
      </p:sp>
      <p:sp>
        <p:nvSpPr>
          <p:cNvPr id="3" name="Inhaltsplatzhalter 2"/>
          <p:cNvSpPr>
            <a:spLocks noGrp="1"/>
          </p:cNvSpPr>
          <p:nvPr>
            <p:ph idx="1"/>
          </p:nvPr>
        </p:nvSpPr>
        <p:spPr>
          <a:xfrm>
            <a:off x="323528" y="1412776"/>
            <a:ext cx="8496944" cy="4525963"/>
          </a:xfrm>
        </p:spPr>
        <p:txBody>
          <a:bodyPr/>
          <a:lstStyle/>
          <a:p>
            <a:pPr marL="0" indent="0">
              <a:buNone/>
            </a:pPr>
            <a:r>
              <a:rPr lang="en-GB" dirty="0" smtClean="0"/>
              <a:t>ACM K-12 Model Curriculum: </a:t>
            </a:r>
          </a:p>
          <a:p>
            <a:r>
              <a:rPr lang="en-GB" dirty="0" smtClean="0"/>
              <a:t>AI is part of high-school model curriculum since 2003</a:t>
            </a:r>
          </a:p>
          <a:p>
            <a:r>
              <a:rPr lang="en-GB" dirty="0" smtClean="0"/>
              <a:t>“</a:t>
            </a:r>
            <a:r>
              <a:rPr lang="en-GB" i="1" dirty="0" smtClean="0"/>
              <a:t>Computer Science in a Modern World</a:t>
            </a:r>
            <a:r>
              <a:rPr lang="en-GB" dirty="0" smtClean="0"/>
              <a:t>: </a:t>
            </a:r>
            <a:r>
              <a:rPr lang="en-GB" dirty="0"/>
              <a:t> </a:t>
            </a:r>
            <a:r>
              <a:rPr lang="en-GB" dirty="0" smtClean="0"/>
              <a:t>... models of intelligent behaviour (as found in robot motion, speech and language understanding, and computer vision) and what distinguishes humans from machines”.</a:t>
            </a:r>
          </a:p>
          <a:p>
            <a:pPr marL="0" indent="0">
              <a:spcBef>
                <a:spcPts val="1800"/>
              </a:spcBef>
              <a:buNone/>
            </a:pPr>
            <a:r>
              <a:rPr lang="en-GB" dirty="0" smtClean="0"/>
              <a:t>ACM K-12 as to teacher education:</a:t>
            </a:r>
          </a:p>
          <a:p>
            <a:r>
              <a:rPr lang="en-GB" dirty="0" smtClean="0"/>
              <a:t>“... teachers must have a greater depth of knowledge than that embodied in the topics they are teaching .... “</a:t>
            </a:r>
          </a:p>
        </p:txBody>
      </p:sp>
    </p:spTree>
    <p:extLst>
      <p:ext uri="{BB962C8B-B14F-4D97-AF65-F5344CB8AC3E}">
        <p14:creationId xmlns:p14="http://schemas.microsoft.com/office/powerpoint/2010/main" val="3048328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B050"/>
                </a:solidFill>
              </a:rPr>
              <a:t>AHS LEHRPLAN </a:t>
            </a:r>
            <a:r>
              <a:rPr lang="en-GB" dirty="0" err="1" smtClean="0">
                <a:solidFill>
                  <a:srgbClr val="00B050"/>
                </a:solidFill>
              </a:rPr>
              <a:t>Informatik</a:t>
            </a:r>
            <a:r>
              <a:rPr lang="en-GB" dirty="0" smtClean="0">
                <a:solidFill>
                  <a:srgbClr val="00B050"/>
                </a:solidFill>
              </a:rPr>
              <a:t/>
            </a:r>
            <a:br>
              <a:rPr lang="en-GB" dirty="0" smtClean="0">
                <a:solidFill>
                  <a:srgbClr val="00B050"/>
                </a:solidFill>
              </a:rPr>
            </a:br>
            <a:endParaRPr lang="en-GB" dirty="0">
              <a:solidFill>
                <a:srgbClr val="00B050"/>
              </a:solidFill>
            </a:endParaRPr>
          </a:p>
        </p:txBody>
      </p:sp>
      <p:sp>
        <p:nvSpPr>
          <p:cNvPr id="3" name="Inhaltsplatzhalter 2"/>
          <p:cNvSpPr>
            <a:spLocks noGrp="1"/>
          </p:cNvSpPr>
          <p:nvPr>
            <p:ph idx="1"/>
          </p:nvPr>
        </p:nvSpPr>
        <p:spPr>
          <a:xfrm>
            <a:off x="251520" y="1124744"/>
            <a:ext cx="8496944" cy="4525963"/>
          </a:xfrm>
        </p:spPr>
        <p:txBody>
          <a:bodyPr/>
          <a:lstStyle/>
          <a:p>
            <a:pPr marL="0" indent="0">
              <a:buNone/>
            </a:pPr>
            <a:r>
              <a:rPr lang="en-GB" i="1" dirty="0" smtClean="0"/>
              <a:t>Education and Teaching </a:t>
            </a:r>
            <a:r>
              <a:rPr lang="en-GB" i="1" dirty="0"/>
              <a:t>A</a:t>
            </a:r>
            <a:r>
              <a:rPr lang="en-GB" i="1" dirty="0" smtClean="0"/>
              <a:t>ims</a:t>
            </a:r>
            <a:r>
              <a:rPr lang="en-GB" dirty="0" smtClean="0"/>
              <a:t>:</a:t>
            </a:r>
          </a:p>
          <a:p>
            <a:r>
              <a:rPr lang="en-GB" dirty="0" smtClean="0"/>
              <a:t>“</a:t>
            </a:r>
            <a:r>
              <a:rPr lang="en-GB" dirty="0" err="1" smtClean="0"/>
              <a:t>Einblicke</a:t>
            </a:r>
            <a:r>
              <a:rPr lang="en-GB" dirty="0" smtClean="0"/>
              <a:t> in </a:t>
            </a:r>
            <a:r>
              <a:rPr lang="en-GB" dirty="0" err="1" smtClean="0"/>
              <a:t>wesentliche</a:t>
            </a:r>
            <a:r>
              <a:rPr lang="en-GB" dirty="0" smtClean="0"/>
              <a:t> </a:t>
            </a:r>
            <a:r>
              <a:rPr lang="en-GB" dirty="0" err="1" smtClean="0"/>
              <a:t>Begriffe</a:t>
            </a:r>
            <a:r>
              <a:rPr lang="en-GB" dirty="0" smtClean="0"/>
              <a:t> und </a:t>
            </a:r>
            <a:r>
              <a:rPr lang="en-GB" dirty="0" err="1" smtClean="0"/>
              <a:t>Methoden</a:t>
            </a:r>
            <a:r>
              <a:rPr lang="en-GB" dirty="0" smtClean="0"/>
              <a:t> der </a:t>
            </a:r>
            <a:r>
              <a:rPr lang="en-GB" dirty="0" err="1" smtClean="0"/>
              <a:t>Informatik</a:t>
            </a:r>
            <a:r>
              <a:rPr lang="en-GB" dirty="0" smtClean="0"/>
              <a:t>”</a:t>
            </a:r>
          </a:p>
          <a:p>
            <a:r>
              <a:rPr lang="en-GB" dirty="0" err="1" smtClean="0"/>
              <a:t>SchülerInnen</a:t>
            </a:r>
            <a:r>
              <a:rPr lang="en-GB" dirty="0" smtClean="0"/>
              <a:t> “</a:t>
            </a:r>
            <a:r>
              <a:rPr lang="en-GB" dirty="0" err="1" smtClean="0"/>
              <a:t>erkennen</a:t>
            </a:r>
            <a:r>
              <a:rPr lang="en-GB" dirty="0" smtClean="0"/>
              <a:t> das Potential </a:t>
            </a:r>
            <a:r>
              <a:rPr lang="en-GB" dirty="0" err="1" smtClean="0"/>
              <a:t>ihrer</a:t>
            </a:r>
            <a:r>
              <a:rPr lang="en-GB" dirty="0" smtClean="0"/>
              <a:t> </a:t>
            </a:r>
            <a:r>
              <a:rPr lang="en-GB" dirty="0" err="1" smtClean="0"/>
              <a:t>eigenen</a:t>
            </a:r>
            <a:r>
              <a:rPr lang="en-GB" dirty="0" smtClean="0"/>
              <a:t> </a:t>
            </a:r>
            <a:r>
              <a:rPr lang="en-GB" dirty="0" err="1" smtClean="0"/>
              <a:t>Fähigkeiten</a:t>
            </a:r>
            <a:r>
              <a:rPr lang="en-GB" dirty="0" smtClean="0"/>
              <a:t> </a:t>
            </a:r>
            <a:r>
              <a:rPr lang="en-GB" dirty="0" err="1" smtClean="0"/>
              <a:t>als</a:t>
            </a:r>
            <a:r>
              <a:rPr lang="en-GB" dirty="0" smtClean="0"/>
              <a:t> </a:t>
            </a:r>
            <a:r>
              <a:rPr lang="en-GB" dirty="0" err="1" smtClean="0"/>
              <a:t>denkende</a:t>
            </a:r>
            <a:r>
              <a:rPr lang="en-GB" dirty="0" smtClean="0"/>
              <a:t>, </a:t>
            </a:r>
            <a:r>
              <a:rPr lang="en-GB" dirty="0" err="1" smtClean="0"/>
              <a:t>handelnde</a:t>
            </a:r>
            <a:r>
              <a:rPr lang="en-GB" dirty="0" smtClean="0"/>
              <a:t>, </a:t>
            </a:r>
            <a:r>
              <a:rPr lang="en-GB" dirty="0" err="1" smtClean="0"/>
              <a:t>fühlende</a:t>
            </a:r>
            <a:r>
              <a:rPr lang="en-GB" dirty="0" smtClean="0"/>
              <a:t> und </a:t>
            </a:r>
            <a:r>
              <a:rPr lang="en-GB" dirty="0" err="1" smtClean="0"/>
              <a:t>sich</a:t>
            </a:r>
            <a:r>
              <a:rPr lang="en-GB" dirty="0" smtClean="0"/>
              <a:t> </a:t>
            </a:r>
            <a:r>
              <a:rPr lang="en-GB" dirty="0" err="1" smtClean="0"/>
              <a:t>entwickelnde</a:t>
            </a:r>
            <a:r>
              <a:rPr lang="en-GB" dirty="0" smtClean="0"/>
              <a:t> Menschen </a:t>
            </a:r>
            <a:r>
              <a:rPr lang="en-GB" dirty="0" err="1" smtClean="0"/>
              <a:t>im</a:t>
            </a:r>
            <a:r>
              <a:rPr lang="en-GB" dirty="0" smtClean="0"/>
              <a:t> </a:t>
            </a:r>
            <a:r>
              <a:rPr lang="en-GB" dirty="0" err="1" smtClean="0"/>
              <a:t>Unterschied</a:t>
            </a:r>
            <a:r>
              <a:rPr lang="en-GB" dirty="0" smtClean="0"/>
              <a:t> </a:t>
            </a:r>
            <a:r>
              <a:rPr lang="en-GB" dirty="0" err="1" smtClean="0"/>
              <a:t>zu</a:t>
            </a:r>
            <a:r>
              <a:rPr lang="en-GB" dirty="0" smtClean="0"/>
              <a:t> </a:t>
            </a:r>
            <a:r>
              <a:rPr lang="en-GB" dirty="0" err="1" smtClean="0"/>
              <a:t>einer</a:t>
            </a:r>
            <a:r>
              <a:rPr lang="en-GB" dirty="0" smtClean="0"/>
              <a:t> </a:t>
            </a:r>
            <a:r>
              <a:rPr lang="en-GB" i="1" dirty="0" err="1" smtClean="0"/>
              <a:t>lernenden</a:t>
            </a:r>
            <a:r>
              <a:rPr lang="en-GB" dirty="0" smtClean="0"/>
              <a:t> </a:t>
            </a:r>
            <a:r>
              <a:rPr lang="en-GB" dirty="0" err="1" smtClean="0"/>
              <a:t>Maschine</a:t>
            </a:r>
            <a:r>
              <a:rPr lang="en-GB" dirty="0" smtClean="0"/>
              <a:t>” </a:t>
            </a:r>
          </a:p>
          <a:p>
            <a:pPr marL="0" indent="0">
              <a:spcBef>
                <a:spcPts val="1800"/>
              </a:spcBef>
              <a:buNone/>
            </a:pPr>
            <a:r>
              <a:rPr lang="en-GB" i="1" dirty="0" smtClean="0"/>
              <a:t>Didactic Principles</a:t>
            </a:r>
            <a:r>
              <a:rPr lang="en-GB" dirty="0" smtClean="0"/>
              <a:t>:</a:t>
            </a:r>
          </a:p>
          <a:p>
            <a:r>
              <a:rPr lang="en-GB" dirty="0" smtClean="0"/>
              <a:t>“... </a:t>
            </a:r>
            <a:r>
              <a:rPr lang="en-GB" dirty="0" err="1" smtClean="0"/>
              <a:t>vielfältige</a:t>
            </a:r>
            <a:r>
              <a:rPr lang="en-GB" dirty="0" smtClean="0"/>
              <a:t> </a:t>
            </a:r>
            <a:r>
              <a:rPr lang="en-GB" dirty="0" err="1" smtClean="0"/>
              <a:t>Bezüge</a:t>
            </a:r>
            <a:r>
              <a:rPr lang="en-GB" dirty="0" smtClean="0"/>
              <a:t> </a:t>
            </a:r>
            <a:r>
              <a:rPr lang="en-GB" dirty="0" err="1" smtClean="0"/>
              <a:t>zur</a:t>
            </a:r>
            <a:r>
              <a:rPr lang="en-GB" dirty="0" smtClean="0"/>
              <a:t> </a:t>
            </a:r>
            <a:r>
              <a:rPr lang="en-GB" dirty="0" err="1" smtClean="0"/>
              <a:t>Lebens</a:t>
            </a:r>
            <a:r>
              <a:rPr lang="en-GB" dirty="0" smtClean="0"/>
              <a:t>- und </a:t>
            </a:r>
            <a:r>
              <a:rPr lang="en-GB" dirty="0" err="1" smtClean="0"/>
              <a:t>Begriffswelt</a:t>
            </a:r>
            <a:r>
              <a:rPr lang="en-GB" dirty="0" smtClean="0"/>
              <a:t> der </a:t>
            </a:r>
            <a:r>
              <a:rPr lang="en-GB" dirty="0" err="1" smtClean="0"/>
              <a:t>Jugendlichen</a:t>
            </a:r>
            <a:r>
              <a:rPr lang="en-GB" dirty="0" smtClean="0"/>
              <a:t> </a:t>
            </a:r>
            <a:r>
              <a:rPr lang="en-GB" dirty="0" err="1" smtClean="0"/>
              <a:t>herstellen</a:t>
            </a:r>
            <a:r>
              <a:rPr lang="en-GB" dirty="0" smtClean="0"/>
              <a:t>”</a:t>
            </a:r>
          </a:p>
          <a:p>
            <a:pPr marL="0" indent="0">
              <a:spcBef>
                <a:spcPts val="1800"/>
              </a:spcBef>
              <a:buNone/>
            </a:pPr>
            <a:r>
              <a:rPr lang="en-GB" i="1" dirty="0" smtClean="0"/>
              <a:t>Learning Outcomes</a:t>
            </a:r>
            <a:r>
              <a:rPr lang="en-GB" dirty="0" smtClean="0"/>
              <a:t>:</a:t>
            </a:r>
          </a:p>
          <a:p>
            <a:r>
              <a:rPr lang="en-GB" dirty="0" smtClean="0"/>
              <a:t>“</a:t>
            </a:r>
            <a:r>
              <a:rPr lang="en-GB" dirty="0" err="1" smtClean="0"/>
              <a:t>Unterschied</a:t>
            </a:r>
            <a:r>
              <a:rPr lang="en-GB" dirty="0" smtClean="0"/>
              <a:t> </a:t>
            </a:r>
            <a:r>
              <a:rPr lang="en-GB" dirty="0" err="1" smtClean="0"/>
              <a:t>zwischen</a:t>
            </a:r>
            <a:r>
              <a:rPr lang="en-GB" dirty="0" smtClean="0"/>
              <a:t> </a:t>
            </a:r>
            <a:r>
              <a:rPr lang="en-GB" dirty="0" err="1" smtClean="0"/>
              <a:t>menschlicher</a:t>
            </a:r>
            <a:r>
              <a:rPr lang="en-GB" dirty="0" smtClean="0"/>
              <a:t> und </a:t>
            </a:r>
            <a:r>
              <a:rPr lang="en-GB" dirty="0" err="1" smtClean="0"/>
              <a:t>maschineller</a:t>
            </a:r>
            <a:r>
              <a:rPr lang="en-GB" dirty="0" smtClean="0"/>
              <a:t> </a:t>
            </a:r>
            <a:r>
              <a:rPr lang="en-GB" dirty="0" err="1" smtClean="0"/>
              <a:t>Intelligenz</a:t>
            </a:r>
            <a:r>
              <a:rPr lang="en-GB" dirty="0" smtClean="0"/>
              <a:t> </a:t>
            </a:r>
            <a:r>
              <a:rPr lang="en-GB" dirty="0" err="1" smtClean="0"/>
              <a:t>erklären</a:t>
            </a:r>
            <a:r>
              <a:rPr lang="en-GB" dirty="0" smtClean="0"/>
              <a:t> </a:t>
            </a:r>
            <a:r>
              <a:rPr lang="en-GB" dirty="0" err="1" smtClean="0"/>
              <a:t>können</a:t>
            </a:r>
            <a:r>
              <a:rPr lang="en-GB" dirty="0" smtClean="0"/>
              <a:t>”</a:t>
            </a:r>
          </a:p>
          <a:p>
            <a:r>
              <a:rPr lang="en-GB" dirty="0" smtClean="0"/>
              <a:t>“</a:t>
            </a:r>
            <a:r>
              <a:rPr lang="en-GB" dirty="0" err="1" smtClean="0"/>
              <a:t>Intelligente</a:t>
            </a:r>
            <a:r>
              <a:rPr lang="en-GB" dirty="0" smtClean="0"/>
              <a:t> </a:t>
            </a:r>
            <a:r>
              <a:rPr lang="en-GB" dirty="0" err="1" smtClean="0"/>
              <a:t>Informationsysteme</a:t>
            </a:r>
            <a:r>
              <a:rPr lang="en-GB" dirty="0" smtClean="0"/>
              <a:t> </a:t>
            </a:r>
            <a:r>
              <a:rPr lang="en-GB" dirty="0" err="1" smtClean="0"/>
              <a:t>anwenden</a:t>
            </a:r>
            <a:r>
              <a:rPr lang="en-GB" dirty="0" smtClean="0"/>
              <a:t> </a:t>
            </a:r>
            <a:r>
              <a:rPr lang="en-GB" dirty="0" err="1" smtClean="0"/>
              <a:t>können</a:t>
            </a:r>
            <a:r>
              <a:rPr lang="en-GB" dirty="0" smtClean="0"/>
              <a:t>”</a:t>
            </a:r>
          </a:p>
        </p:txBody>
      </p:sp>
    </p:spTree>
    <p:extLst>
      <p:ext uri="{BB962C8B-B14F-4D97-AF65-F5344CB8AC3E}">
        <p14:creationId xmlns:p14="http://schemas.microsoft.com/office/powerpoint/2010/main" val="2540325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B050"/>
                </a:solidFill>
              </a:rPr>
              <a:t>LEHRAMT INF: PFLICHTFACH</a:t>
            </a:r>
            <a:br>
              <a:rPr lang="en-GB" dirty="0" smtClean="0">
                <a:solidFill>
                  <a:srgbClr val="00B050"/>
                </a:solidFill>
              </a:rPr>
            </a:br>
            <a:r>
              <a:rPr lang="en-GB" dirty="0" smtClean="0">
                <a:solidFill>
                  <a:srgbClr val="00B050"/>
                </a:solidFill>
              </a:rPr>
              <a:t>“INTRODUCTION TO AI”</a:t>
            </a:r>
            <a:endParaRPr lang="en-GB" dirty="0">
              <a:solidFill>
                <a:srgbClr val="00B050"/>
              </a:solidFill>
            </a:endParaRPr>
          </a:p>
        </p:txBody>
      </p:sp>
      <p:sp>
        <p:nvSpPr>
          <p:cNvPr id="3" name="Inhaltsplatzhalter 2"/>
          <p:cNvSpPr>
            <a:spLocks noGrp="1"/>
          </p:cNvSpPr>
          <p:nvPr>
            <p:ph idx="1"/>
          </p:nvPr>
        </p:nvSpPr>
        <p:spPr>
          <a:xfrm>
            <a:off x="323528" y="1340768"/>
            <a:ext cx="8568952" cy="4525963"/>
          </a:xfrm>
        </p:spPr>
        <p:txBody>
          <a:bodyPr/>
          <a:lstStyle/>
          <a:p>
            <a:pPr marL="0" indent="0">
              <a:buNone/>
            </a:pPr>
            <a:r>
              <a:rPr lang="en-GB" i="1" dirty="0" smtClean="0"/>
              <a:t>Why?</a:t>
            </a:r>
          </a:p>
          <a:p>
            <a:r>
              <a:rPr lang="en-GB" dirty="0" smtClean="0"/>
              <a:t>For years, high school teachers in computing were not trained adequately for their job and lacked relevant skills </a:t>
            </a:r>
          </a:p>
          <a:p>
            <a:r>
              <a:rPr lang="en-GB" dirty="0" smtClean="0"/>
              <a:t>Teachers are educated for teaching from in 5 years for 30+ years</a:t>
            </a:r>
          </a:p>
          <a:p>
            <a:r>
              <a:rPr lang="en-GB" dirty="0" smtClean="0"/>
              <a:t>AI will penetrate all areas of life and teachers should be capable to engage with their students in well grounded discussions on AI</a:t>
            </a:r>
          </a:p>
          <a:p>
            <a:pPr marL="0" indent="0">
              <a:buNone/>
            </a:pPr>
            <a:r>
              <a:rPr lang="en-GB" i="1" dirty="0" smtClean="0"/>
              <a:t>Learning outcomes:</a:t>
            </a:r>
          </a:p>
          <a:p>
            <a:r>
              <a:rPr lang="en-GB" dirty="0" smtClean="0"/>
              <a:t>Understand the difference between conventional IT systems and symbolic / model-based and sub-symbolic / function-based techniques of AI</a:t>
            </a:r>
          </a:p>
          <a:p>
            <a:r>
              <a:rPr lang="en-GB" dirty="0" smtClean="0"/>
              <a:t>Ability to explain the approach of AI, in particular the turning away from the principle of provability and, hence, the reliable correctness of computer decisions</a:t>
            </a:r>
          </a:p>
          <a:p>
            <a:endParaRPr lang="en-GB" dirty="0" smtClean="0"/>
          </a:p>
          <a:p>
            <a:pPr marL="0" indent="0">
              <a:buNone/>
            </a:pPr>
            <a:endParaRPr lang="en-GB" dirty="0" smtClean="0"/>
          </a:p>
        </p:txBody>
      </p:sp>
    </p:spTree>
    <p:extLst>
      <p:ext uri="{BB962C8B-B14F-4D97-AF65-F5344CB8AC3E}">
        <p14:creationId xmlns:p14="http://schemas.microsoft.com/office/powerpoint/2010/main" val="681738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6336704" cy="994122"/>
          </a:xfrm>
        </p:spPr>
        <p:txBody>
          <a:bodyPr/>
          <a:lstStyle/>
          <a:p>
            <a:r>
              <a:rPr lang="en-GB" sz="2800" dirty="0" smtClean="0">
                <a:solidFill>
                  <a:srgbClr val="00B050"/>
                </a:solidFill>
              </a:rPr>
              <a:t>AI PROGRESS MEASUREMENT:</a:t>
            </a:r>
            <a:br>
              <a:rPr lang="en-GB" sz="2800" dirty="0" smtClean="0">
                <a:solidFill>
                  <a:srgbClr val="00B050"/>
                </a:solidFill>
              </a:rPr>
            </a:br>
            <a:r>
              <a:rPr lang="en-GB" sz="2800" dirty="0" smtClean="0">
                <a:solidFill>
                  <a:srgbClr val="00B050"/>
                </a:solidFill>
              </a:rPr>
              <a:t>IMAGE </a:t>
            </a:r>
            <a:r>
              <a:rPr lang="en-GB" sz="2800" dirty="0" err="1" smtClean="0">
                <a:solidFill>
                  <a:srgbClr val="00B050"/>
                </a:solidFill>
              </a:rPr>
              <a:t>ReCOGNITION</a:t>
            </a:r>
            <a:endParaRPr lang="en-GB" sz="2800" dirty="0">
              <a:solidFill>
                <a:srgbClr val="00B050"/>
              </a:solidFill>
            </a:endParaRPr>
          </a:p>
        </p:txBody>
      </p:sp>
      <p:sp>
        <p:nvSpPr>
          <p:cNvPr id="4" name="Textfeld 3"/>
          <p:cNvSpPr txBox="1"/>
          <p:nvPr/>
        </p:nvSpPr>
        <p:spPr>
          <a:xfrm>
            <a:off x="683568" y="6021288"/>
            <a:ext cx="6358472" cy="369332"/>
          </a:xfrm>
          <a:prstGeom prst="rect">
            <a:avLst/>
          </a:prstGeom>
          <a:noFill/>
        </p:spPr>
        <p:txBody>
          <a:bodyPr wrap="none" rtlCol="0">
            <a:spAutoFit/>
          </a:bodyPr>
          <a:lstStyle/>
          <a:p>
            <a:r>
              <a:rPr lang="en-US" sz="1600" dirty="0"/>
              <a:t>EFF. (2018). AI progress measurement. https://www.eff.org/de/ai/metrics</a:t>
            </a:r>
            <a:r>
              <a:rPr lang="en-US" dirty="0"/>
              <a:t>.</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76624"/>
            <a:ext cx="702387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28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29502"/>
            <a:ext cx="6840760" cy="994122"/>
          </a:xfrm>
        </p:spPr>
        <p:txBody>
          <a:bodyPr/>
          <a:lstStyle/>
          <a:p>
            <a:r>
              <a:rPr lang="en-GB" dirty="0" smtClean="0">
                <a:solidFill>
                  <a:srgbClr val="C00000"/>
                </a:solidFill>
              </a:rPr>
              <a:t/>
            </a:r>
            <a:br>
              <a:rPr lang="en-GB" dirty="0" smtClean="0">
                <a:solidFill>
                  <a:srgbClr val="C00000"/>
                </a:solidFill>
              </a:rPr>
            </a:br>
            <a:r>
              <a:rPr lang="en-GB" dirty="0" smtClean="0"/>
              <a:t>preventive Imprisonment: IS USE of AI A </a:t>
            </a:r>
            <a:r>
              <a:rPr lang="en-GB" dirty="0" err="1" smtClean="0"/>
              <a:t>GOod</a:t>
            </a:r>
            <a:r>
              <a:rPr lang="en-GB" dirty="0" smtClean="0"/>
              <a:t> </a:t>
            </a:r>
            <a:r>
              <a:rPr lang="en-GB" dirty="0" err="1" smtClean="0"/>
              <a:t>IdeA</a:t>
            </a:r>
            <a:r>
              <a:rPr lang="en-GB" dirty="0" smtClean="0"/>
              <a:t>?</a:t>
            </a:r>
            <a:endParaRPr lang="en-GB" dirty="0">
              <a:solidFill>
                <a:srgbClr val="FF0000"/>
              </a:solidFill>
            </a:endParaRPr>
          </a:p>
        </p:txBody>
      </p:sp>
      <p:sp>
        <p:nvSpPr>
          <p:cNvPr id="4" name="AutoShape 2" descr="Bildergebnis für automated inference on criminality using fac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11" y="1264984"/>
            <a:ext cx="2944951"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491880" y="1390299"/>
            <a:ext cx="5256584" cy="707886"/>
          </a:xfrm>
          <a:prstGeom prst="rect">
            <a:avLst/>
          </a:prstGeom>
          <a:noFill/>
        </p:spPr>
        <p:txBody>
          <a:bodyPr wrap="square" rtlCol="0">
            <a:spAutoFit/>
          </a:bodyPr>
          <a:lstStyle/>
          <a:p>
            <a:r>
              <a:rPr lang="en-GB" sz="2000" b="1" dirty="0" smtClean="0"/>
              <a:t>Automated Inference on Criminality using Face Images (Wu, Zhang; Shanghai 2017)</a:t>
            </a:r>
            <a:endParaRPr lang="en-GB" sz="2000" b="1" dirty="0"/>
          </a:p>
        </p:txBody>
      </p:sp>
      <p:sp>
        <p:nvSpPr>
          <p:cNvPr id="10" name="Textfeld 9"/>
          <p:cNvSpPr txBox="1"/>
          <p:nvPr/>
        </p:nvSpPr>
        <p:spPr>
          <a:xfrm>
            <a:off x="3488908" y="2761206"/>
            <a:ext cx="3877191" cy="707886"/>
          </a:xfrm>
          <a:prstGeom prst="rect">
            <a:avLst/>
          </a:prstGeom>
          <a:noFill/>
        </p:spPr>
        <p:txBody>
          <a:bodyPr wrap="square" rtlCol="0">
            <a:spAutoFit/>
          </a:bodyPr>
          <a:lstStyle/>
          <a:p>
            <a:r>
              <a:rPr lang="en-GB" sz="2000" b="1" dirty="0" smtClean="0">
                <a:solidFill>
                  <a:srgbClr val="00B050"/>
                </a:solidFill>
              </a:rPr>
              <a:t>Accuracy = 89,51 % </a:t>
            </a:r>
            <a:r>
              <a:rPr lang="en-GB" sz="2000" dirty="0" smtClean="0"/>
              <a:t>(number of testing samples correctly classified)</a:t>
            </a:r>
            <a:endParaRPr lang="en-GB" sz="2000" dirty="0"/>
          </a:p>
        </p:txBody>
      </p:sp>
      <p:sp>
        <p:nvSpPr>
          <p:cNvPr id="12" name="Textfeld 11"/>
          <p:cNvSpPr txBox="1"/>
          <p:nvPr/>
        </p:nvSpPr>
        <p:spPr>
          <a:xfrm>
            <a:off x="3488908" y="3645024"/>
            <a:ext cx="5475580" cy="707886"/>
          </a:xfrm>
          <a:prstGeom prst="rect">
            <a:avLst/>
          </a:prstGeom>
          <a:noFill/>
        </p:spPr>
        <p:txBody>
          <a:bodyPr wrap="square" rtlCol="0">
            <a:spAutoFit/>
          </a:bodyPr>
          <a:lstStyle/>
          <a:p>
            <a:r>
              <a:rPr lang="en-GB" sz="2000" dirty="0" smtClean="0">
                <a:solidFill>
                  <a:srgbClr val="0070C0"/>
                </a:solidFill>
              </a:rPr>
              <a:t>What is the chance that someone who is classified as criminal is actually a criminal P(C|+)?  </a:t>
            </a:r>
            <a:r>
              <a:rPr lang="en-GB" sz="2000" b="1" dirty="0" smtClean="0">
                <a:solidFill>
                  <a:srgbClr val="0070C0"/>
                </a:solidFill>
              </a:rPr>
              <a:t>89,51%?</a:t>
            </a:r>
            <a:endParaRPr lang="en-GB" sz="2000" b="1" dirty="0"/>
          </a:p>
        </p:txBody>
      </p:sp>
      <p:sp>
        <p:nvSpPr>
          <p:cNvPr id="20" name="Textfeld 19"/>
          <p:cNvSpPr txBox="1"/>
          <p:nvPr/>
        </p:nvSpPr>
        <p:spPr>
          <a:xfrm>
            <a:off x="3816264" y="2111077"/>
            <a:ext cx="3779627" cy="707886"/>
          </a:xfrm>
          <a:prstGeom prst="rect">
            <a:avLst/>
          </a:prstGeom>
          <a:noFill/>
        </p:spPr>
        <p:txBody>
          <a:bodyPr wrap="square" rtlCol="0">
            <a:spAutoFit/>
          </a:bodyPr>
          <a:lstStyle/>
          <a:p>
            <a:r>
              <a:rPr lang="en-GB" sz="2000" i="1" dirty="0" smtClean="0"/>
              <a:t>Neural network classifier</a:t>
            </a:r>
            <a:r>
              <a:rPr lang="en-GB" sz="2000" dirty="0" smtClean="0"/>
              <a:t>:</a:t>
            </a:r>
            <a:br>
              <a:rPr lang="en-GB" sz="2000" dirty="0" smtClean="0"/>
            </a:br>
            <a:r>
              <a:rPr lang="en-GB" sz="2000" dirty="0" smtClean="0"/>
              <a:t>     C ...Criminal, N .. </a:t>
            </a:r>
            <a:r>
              <a:rPr lang="en-GB" sz="2000" dirty="0"/>
              <a:t>N</a:t>
            </a:r>
            <a:r>
              <a:rPr lang="en-GB" sz="2000" dirty="0" smtClean="0"/>
              <a:t>ot criminal</a:t>
            </a:r>
            <a:endParaRPr lang="en-GB" sz="2000" dirty="0"/>
          </a:p>
        </p:txBody>
      </p:sp>
    </p:spTree>
    <p:extLst>
      <p:ext uri="{BB962C8B-B14F-4D97-AF65-F5344CB8AC3E}">
        <p14:creationId xmlns:p14="http://schemas.microsoft.com/office/powerpoint/2010/main" val="1465900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900" dirty="0" smtClean="0">
                <a:solidFill>
                  <a:srgbClr val="00B050"/>
                </a:solidFill>
              </a:rPr>
              <a:t>STIMULI FOR </a:t>
            </a:r>
            <a:r>
              <a:rPr lang="en-GB" sz="2900" dirty="0">
                <a:solidFill>
                  <a:srgbClr val="00B050"/>
                </a:solidFill>
              </a:rPr>
              <a:t>This </a:t>
            </a:r>
            <a:r>
              <a:rPr lang="en-GB" sz="2900" dirty="0" smtClean="0">
                <a:solidFill>
                  <a:srgbClr val="00B050"/>
                </a:solidFill>
              </a:rPr>
              <a:t>Talk:</a:t>
            </a:r>
            <a:br>
              <a:rPr lang="en-GB" sz="2900" dirty="0" smtClean="0">
                <a:solidFill>
                  <a:srgbClr val="00B050"/>
                </a:solidFill>
              </a:rPr>
            </a:br>
            <a:r>
              <a:rPr lang="en-GB" sz="2900" dirty="0" smtClean="0">
                <a:solidFill>
                  <a:srgbClr val="00B050"/>
                </a:solidFill>
              </a:rPr>
              <a:t>Personal Experiences</a:t>
            </a:r>
            <a:endParaRPr lang="en-GB" sz="2900" dirty="0">
              <a:solidFill>
                <a:srgbClr val="00B050"/>
              </a:solidFill>
            </a:endParaRPr>
          </a:p>
        </p:txBody>
      </p:sp>
      <p:sp>
        <p:nvSpPr>
          <p:cNvPr id="3" name="Inhaltsplatzhalter 2"/>
          <p:cNvSpPr>
            <a:spLocks noGrp="1"/>
          </p:cNvSpPr>
          <p:nvPr>
            <p:ph idx="1"/>
          </p:nvPr>
        </p:nvSpPr>
        <p:spPr>
          <a:xfrm>
            <a:off x="313240" y="1600200"/>
            <a:ext cx="8496944" cy="4925144"/>
          </a:xfrm>
        </p:spPr>
        <p:txBody>
          <a:bodyPr/>
          <a:lstStyle/>
          <a:p>
            <a:pPr marL="0" indent="0">
              <a:buNone/>
            </a:pPr>
            <a:r>
              <a:rPr lang="en-GB" i="1" dirty="0" smtClean="0"/>
              <a:t>Lack of essential skills and holistic knowledge by our graduates:</a:t>
            </a:r>
          </a:p>
          <a:p>
            <a:r>
              <a:rPr lang="en-GB" dirty="0" smtClean="0"/>
              <a:t>Repeated experiences </a:t>
            </a:r>
            <a:r>
              <a:rPr lang="en-GB" dirty="0"/>
              <a:t>of </a:t>
            </a:r>
            <a:r>
              <a:rPr lang="en-GB" dirty="0" smtClean="0"/>
              <a:t>“double bookings</a:t>
            </a:r>
            <a:r>
              <a:rPr lang="en-GB" dirty="0"/>
              <a:t>” </a:t>
            </a:r>
            <a:r>
              <a:rPr lang="en-GB" dirty="0" smtClean="0"/>
              <a:t>(e.g., train seats), </a:t>
            </a:r>
            <a:br>
              <a:rPr lang="en-GB" dirty="0" smtClean="0"/>
            </a:br>
            <a:r>
              <a:rPr lang="en-GB" dirty="0" smtClean="0"/>
              <a:t>log protocols written a posteriori, naive use of analytics</a:t>
            </a:r>
          </a:p>
          <a:p>
            <a:r>
              <a:rPr lang="en-GB" dirty="0" smtClean="0"/>
              <a:t>Oral final exams: Students know details but lack an understanding of key essentials and cannot join the dots</a:t>
            </a:r>
          </a:p>
          <a:p>
            <a:pPr marL="0" indent="0">
              <a:spcBef>
                <a:spcPts val="1800"/>
              </a:spcBef>
              <a:buNone/>
            </a:pPr>
            <a:r>
              <a:rPr lang="en-GB" i="1" dirty="0" smtClean="0"/>
              <a:t>Curriculum development:</a:t>
            </a:r>
          </a:p>
          <a:p>
            <a:r>
              <a:rPr lang="en-GB" dirty="0" smtClean="0"/>
              <a:t>Proposed curriculum development by </a:t>
            </a:r>
            <a:r>
              <a:rPr lang="en-GB" i="1" dirty="0" smtClean="0"/>
              <a:t>work-place observation</a:t>
            </a:r>
          </a:p>
          <a:p>
            <a:r>
              <a:rPr lang="en-GB" dirty="0" smtClean="0"/>
              <a:t>Mismatch between education aims of the high school curriculum and teacher education as to Artificial Intelligence (AI)</a:t>
            </a:r>
          </a:p>
          <a:p>
            <a:pPr marL="0" indent="0">
              <a:spcBef>
                <a:spcPts val="1800"/>
              </a:spcBef>
              <a:buNone/>
            </a:pPr>
            <a:r>
              <a:rPr lang="en-GB" i="1" dirty="0" smtClean="0"/>
              <a:t>Questions received on potentials and risks of AI </a:t>
            </a:r>
          </a:p>
          <a:p>
            <a:pPr marL="0" indent="0">
              <a:buNone/>
            </a:pPr>
            <a:endParaRPr lang="en-GB" i="1" dirty="0" smtClean="0"/>
          </a:p>
          <a:p>
            <a:endParaRPr lang="en-GB" dirty="0"/>
          </a:p>
        </p:txBody>
      </p:sp>
    </p:spTree>
    <p:extLst>
      <p:ext uri="{BB962C8B-B14F-4D97-AF65-F5344CB8AC3E}">
        <p14:creationId xmlns:p14="http://schemas.microsoft.com/office/powerpoint/2010/main" val="2930044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C00000"/>
                </a:solidFill>
              </a:rPr>
              <a:t/>
            </a:r>
            <a:br>
              <a:rPr lang="en-GB" dirty="0" smtClean="0">
                <a:solidFill>
                  <a:srgbClr val="C00000"/>
                </a:solidFill>
              </a:rPr>
            </a:br>
            <a:r>
              <a:rPr lang="en-GB" dirty="0" smtClean="0"/>
              <a:t>INTERPRETING RESULTS:</a:t>
            </a:r>
            <a:br>
              <a:rPr lang="en-GB" dirty="0" smtClean="0"/>
            </a:br>
            <a:r>
              <a:rPr lang="en-GB" dirty="0" smtClean="0">
                <a:solidFill>
                  <a:srgbClr val="FF0000"/>
                </a:solidFill>
              </a:rPr>
              <a:t>TRAINING OF NEURAL NET</a:t>
            </a:r>
            <a:endParaRPr lang="en-GB" dirty="0">
              <a:solidFill>
                <a:srgbClr val="FF0000"/>
              </a:solidFill>
            </a:endParaRPr>
          </a:p>
        </p:txBody>
      </p:sp>
      <p:sp>
        <p:nvSpPr>
          <p:cNvPr id="4" name="AutoShape 2" descr="Bildergebnis für automated inference on criminality using fac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11" y="1264984"/>
            <a:ext cx="2944951"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491880" y="1390299"/>
            <a:ext cx="5256584" cy="707886"/>
          </a:xfrm>
          <a:prstGeom prst="rect">
            <a:avLst/>
          </a:prstGeom>
          <a:noFill/>
        </p:spPr>
        <p:txBody>
          <a:bodyPr wrap="square" rtlCol="0">
            <a:spAutoFit/>
          </a:bodyPr>
          <a:lstStyle/>
          <a:p>
            <a:r>
              <a:rPr lang="en-GB" sz="2000" b="1" dirty="0" smtClean="0"/>
              <a:t>Automated Inference on Criminality using Face Images (Wu, Zhang; Shanghai 2017)</a:t>
            </a:r>
            <a:endParaRPr lang="en-GB" sz="2000" b="1" dirty="0"/>
          </a:p>
        </p:txBody>
      </p:sp>
      <p:sp>
        <p:nvSpPr>
          <p:cNvPr id="10" name="Textfeld 9"/>
          <p:cNvSpPr txBox="1"/>
          <p:nvPr/>
        </p:nvSpPr>
        <p:spPr>
          <a:xfrm>
            <a:off x="3488908" y="2761206"/>
            <a:ext cx="3877191" cy="707886"/>
          </a:xfrm>
          <a:prstGeom prst="rect">
            <a:avLst/>
          </a:prstGeom>
          <a:noFill/>
        </p:spPr>
        <p:txBody>
          <a:bodyPr wrap="square" rtlCol="0">
            <a:spAutoFit/>
          </a:bodyPr>
          <a:lstStyle/>
          <a:p>
            <a:r>
              <a:rPr lang="en-GB" sz="2000" b="1" dirty="0" smtClean="0">
                <a:solidFill>
                  <a:srgbClr val="00B050"/>
                </a:solidFill>
              </a:rPr>
              <a:t>Accuracy = 89,51 % </a:t>
            </a:r>
            <a:r>
              <a:rPr lang="en-GB" sz="2000" dirty="0" smtClean="0"/>
              <a:t>(number of testing samples correctly classified)</a:t>
            </a:r>
            <a:endParaRPr lang="en-GB" sz="2000" dirty="0"/>
          </a:p>
        </p:txBody>
      </p:sp>
      <p:sp>
        <p:nvSpPr>
          <p:cNvPr id="12" name="Textfeld 11"/>
          <p:cNvSpPr txBox="1"/>
          <p:nvPr/>
        </p:nvSpPr>
        <p:spPr>
          <a:xfrm>
            <a:off x="3488908" y="3645024"/>
            <a:ext cx="5475580" cy="707886"/>
          </a:xfrm>
          <a:prstGeom prst="rect">
            <a:avLst/>
          </a:prstGeom>
          <a:noFill/>
        </p:spPr>
        <p:txBody>
          <a:bodyPr wrap="square" rtlCol="0">
            <a:spAutoFit/>
          </a:bodyPr>
          <a:lstStyle/>
          <a:p>
            <a:r>
              <a:rPr lang="en-GB" sz="2000" dirty="0" smtClean="0">
                <a:solidFill>
                  <a:srgbClr val="0070C0"/>
                </a:solidFill>
              </a:rPr>
              <a:t>What is the chance that someone who is classified as criminal is actually a criminal P(C|+)?  </a:t>
            </a:r>
            <a:r>
              <a:rPr lang="en-GB" sz="2000" b="1" dirty="0" smtClean="0">
                <a:solidFill>
                  <a:srgbClr val="0070C0"/>
                </a:solidFill>
              </a:rPr>
              <a:t>89,51%?</a:t>
            </a:r>
            <a:endParaRPr lang="en-GB" sz="2000" b="1" dirty="0"/>
          </a:p>
        </p:txBody>
      </p:sp>
      <p:sp>
        <p:nvSpPr>
          <p:cNvPr id="20" name="Textfeld 19"/>
          <p:cNvSpPr txBox="1"/>
          <p:nvPr/>
        </p:nvSpPr>
        <p:spPr>
          <a:xfrm>
            <a:off x="3816264" y="2111077"/>
            <a:ext cx="3779627" cy="707886"/>
          </a:xfrm>
          <a:prstGeom prst="rect">
            <a:avLst/>
          </a:prstGeom>
          <a:noFill/>
        </p:spPr>
        <p:txBody>
          <a:bodyPr wrap="square" rtlCol="0">
            <a:spAutoFit/>
          </a:bodyPr>
          <a:lstStyle/>
          <a:p>
            <a:r>
              <a:rPr lang="en-GB" sz="2000" i="1" dirty="0" smtClean="0"/>
              <a:t>Neural network classifier</a:t>
            </a:r>
            <a:r>
              <a:rPr lang="en-GB" sz="2000" dirty="0" smtClean="0"/>
              <a:t>:</a:t>
            </a:r>
            <a:br>
              <a:rPr lang="en-GB" sz="2000" dirty="0" smtClean="0"/>
            </a:br>
            <a:r>
              <a:rPr lang="en-GB" sz="2000" dirty="0" smtClean="0"/>
              <a:t>     C ...Criminal, N .. </a:t>
            </a:r>
            <a:r>
              <a:rPr lang="en-GB" sz="2000" dirty="0"/>
              <a:t>N</a:t>
            </a:r>
            <a:r>
              <a:rPr lang="en-GB" sz="2000" dirty="0" smtClean="0"/>
              <a:t>ot criminal</a:t>
            </a:r>
            <a:endParaRPr lang="en-GB" sz="2000" dirty="0"/>
          </a:p>
        </p:txBody>
      </p:sp>
      <p:cxnSp>
        <p:nvCxnSpPr>
          <p:cNvPr id="26" name="Gerade Verbindung mit Pfeil 25"/>
          <p:cNvCxnSpPr/>
          <p:nvPr/>
        </p:nvCxnSpPr>
        <p:spPr>
          <a:xfrm flipV="1">
            <a:off x="307975" y="2111079"/>
            <a:ext cx="375593" cy="18999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307975" y="3501008"/>
            <a:ext cx="375593" cy="5100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284386" y="4163420"/>
            <a:ext cx="3518262" cy="1323439"/>
          </a:xfrm>
          <a:prstGeom prst="rect">
            <a:avLst/>
          </a:prstGeom>
          <a:noFill/>
        </p:spPr>
        <p:txBody>
          <a:bodyPr wrap="square" rtlCol="0">
            <a:spAutoFit/>
          </a:bodyPr>
          <a:lstStyle/>
          <a:p>
            <a:r>
              <a:rPr lang="en-GB" sz="2000" b="1" dirty="0" smtClean="0">
                <a:solidFill>
                  <a:srgbClr val="FF0000"/>
                </a:solidFill>
              </a:rPr>
              <a:t>We need to ask:   </a:t>
            </a:r>
            <a:br>
              <a:rPr lang="en-GB" sz="2000" b="1" dirty="0" smtClean="0">
                <a:solidFill>
                  <a:srgbClr val="FF0000"/>
                </a:solidFill>
              </a:rPr>
            </a:br>
            <a:r>
              <a:rPr lang="en-GB" sz="2000" b="1" dirty="0" smtClean="0">
                <a:solidFill>
                  <a:srgbClr val="FF0000"/>
                </a:solidFill>
              </a:rPr>
              <a:t>Proper training of neural net:</a:t>
            </a:r>
            <a:br>
              <a:rPr lang="en-GB" sz="2000" b="1" dirty="0" smtClean="0">
                <a:solidFill>
                  <a:srgbClr val="FF0000"/>
                </a:solidFill>
              </a:rPr>
            </a:br>
            <a:r>
              <a:rPr lang="en-GB" sz="2000" b="1" dirty="0" smtClean="0">
                <a:solidFill>
                  <a:srgbClr val="FF0000"/>
                </a:solidFill>
              </a:rPr>
              <a:t> -  White collar vs face?</a:t>
            </a:r>
          </a:p>
          <a:p>
            <a:r>
              <a:rPr lang="en-GB" sz="2000" b="1" dirty="0" smtClean="0">
                <a:solidFill>
                  <a:srgbClr val="FF0000"/>
                </a:solidFill>
              </a:rPr>
              <a:t> -  Trained on European faces?</a:t>
            </a:r>
            <a:endParaRPr lang="en-GB" sz="2000" b="1" dirty="0">
              <a:solidFill>
                <a:srgbClr val="FF0000"/>
              </a:solidFill>
            </a:endParaRPr>
          </a:p>
        </p:txBody>
      </p:sp>
    </p:spTree>
    <p:extLst>
      <p:ext uri="{BB962C8B-B14F-4D97-AF65-F5344CB8AC3E}">
        <p14:creationId xmlns:p14="http://schemas.microsoft.com/office/powerpoint/2010/main" val="2454759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INTERPRETING RESULTS:</a:t>
            </a:r>
            <a:br>
              <a:rPr lang="en-GB" dirty="0" smtClean="0"/>
            </a:br>
            <a:r>
              <a:rPr lang="en-GB" dirty="0">
                <a:solidFill>
                  <a:srgbClr val="FF0000"/>
                </a:solidFill>
              </a:rPr>
              <a:t>BASE RATE </a:t>
            </a:r>
            <a:r>
              <a:rPr lang="en-GB" dirty="0" smtClean="0">
                <a:solidFill>
                  <a:srgbClr val="FF0000"/>
                </a:solidFill>
              </a:rPr>
              <a:t>FALLACY</a:t>
            </a:r>
            <a:endParaRPr lang="en-GB" dirty="0">
              <a:solidFill>
                <a:srgbClr val="FF0000"/>
              </a:solidFill>
            </a:endParaRPr>
          </a:p>
        </p:txBody>
      </p:sp>
      <p:sp>
        <p:nvSpPr>
          <p:cNvPr id="4" name="AutoShape 2" descr="Bildergebnis für automated inference on criminality using fac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11" y="1264984"/>
            <a:ext cx="2944951"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491880" y="1390299"/>
            <a:ext cx="5256584" cy="707886"/>
          </a:xfrm>
          <a:prstGeom prst="rect">
            <a:avLst/>
          </a:prstGeom>
          <a:noFill/>
        </p:spPr>
        <p:txBody>
          <a:bodyPr wrap="square" rtlCol="0">
            <a:spAutoFit/>
          </a:bodyPr>
          <a:lstStyle/>
          <a:p>
            <a:r>
              <a:rPr lang="en-GB" sz="2000" b="1" dirty="0" smtClean="0"/>
              <a:t>Automated Inference on Criminality using Face Images (Wu, Zhang; Shanghai 2017)</a:t>
            </a:r>
            <a:endParaRPr lang="en-GB" sz="2000" b="1" dirty="0"/>
          </a:p>
        </p:txBody>
      </p:sp>
      <p:sp>
        <p:nvSpPr>
          <p:cNvPr id="10" name="Textfeld 9"/>
          <p:cNvSpPr txBox="1"/>
          <p:nvPr/>
        </p:nvSpPr>
        <p:spPr>
          <a:xfrm>
            <a:off x="3488908" y="2761206"/>
            <a:ext cx="3877191" cy="707886"/>
          </a:xfrm>
          <a:prstGeom prst="rect">
            <a:avLst/>
          </a:prstGeom>
          <a:noFill/>
        </p:spPr>
        <p:txBody>
          <a:bodyPr wrap="square" rtlCol="0">
            <a:spAutoFit/>
          </a:bodyPr>
          <a:lstStyle/>
          <a:p>
            <a:r>
              <a:rPr lang="en-GB" sz="2000" b="1" dirty="0" smtClean="0">
                <a:solidFill>
                  <a:srgbClr val="00B050"/>
                </a:solidFill>
              </a:rPr>
              <a:t>Accuracy = 89,51 % </a:t>
            </a:r>
            <a:r>
              <a:rPr lang="en-GB" sz="2000" dirty="0" smtClean="0"/>
              <a:t>(number of testing samples correctly classified)</a:t>
            </a:r>
            <a:endParaRPr lang="en-GB" sz="2000" dirty="0"/>
          </a:p>
        </p:txBody>
      </p:sp>
      <mc:AlternateContent xmlns:mc="http://schemas.openxmlformats.org/markup-compatibility/2006" xmlns:a14="http://schemas.microsoft.com/office/drawing/2010/main">
        <mc:Choice Requires="a14">
          <p:sp>
            <p:nvSpPr>
              <p:cNvPr id="11" name="Textfeld 10"/>
              <p:cNvSpPr txBox="1"/>
              <p:nvPr/>
            </p:nvSpPr>
            <p:spPr>
              <a:xfrm>
                <a:off x="3928864" y="4367896"/>
                <a:ext cx="4932040" cy="1898725"/>
              </a:xfrm>
              <a:prstGeom prst="rect">
                <a:avLst/>
              </a:prstGeom>
              <a:noFill/>
            </p:spPr>
            <p:txBody>
              <a:bodyPr wrap="square" rtlCol="0">
                <a:spAutoFit/>
              </a:bodyPr>
              <a:lstStyle/>
              <a:p>
                <a:r>
                  <a:rPr lang="de-DE" b="0" dirty="0" smtClean="0">
                    <a:solidFill>
                      <a:srgbClr val="FF0000"/>
                    </a:solidFill>
                  </a:rPr>
                  <a:t>Bayes Theorem</a:t>
                </a:r>
                <a:r>
                  <a:rPr lang="de-DE" b="0" dirty="0" smtClean="0"/>
                  <a:t>: </a:t>
                </a:r>
              </a:p>
              <a:p>
                <a:r>
                  <a:rPr lang="de-DE" b="0" dirty="0" smtClean="0"/>
                  <a:t>P(C|+) </a:t>
                </a:r>
                <a14:m>
                  <m:oMath xmlns:m="http://schemas.openxmlformats.org/officeDocument/2006/math">
                    <m:r>
                      <a:rPr lang="de-DE" sz="2400">
                        <a:latin typeface="Cambria Math"/>
                      </a:rPr>
                      <m:t>= </m:t>
                    </m:r>
                    <m:f>
                      <m:fPr>
                        <m:ctrlPr>
                          <a:rPr lang="de-DE" sz="2400" i="1">
                            <a:latin typeface="Cambria Math"/>
                          </a:rPr>
                        </m:ctrlPr>
                      </m:fPr>
                      <m:num>
                        <m:r>
                          <m:rPr>
                            <m:sty m:val="p"/>
                          </m:rPr>
                          <a:rPr lang="de-DE" sz="2400" b="0" i="0" smtClean="0">
                            <a:latin typeface="Cambria Math"/>
                          </a:rPr>
                          <m:t>P</m:t>
                        </m:r>
                        <m:d>
                          <m:dPr>
                            <m:ctrlPr>
                              <a:rPr lang="de-DE" sz="2400" b="0" i="1" smtClean="0">
                                <a:latin typeface="Cambria Math"/>
                              </a:rPr>
                            </m:ctrlPr>
                          </m:dPr>
                          <m:e>
                            <m:r>
                              <a:rPr lang="de-DE" sz="2400" b="0" i="0" smtClean="0">
                                <a:latin typeface="Cambria Math"/>
                              </a:rPr>
                              <m:t>+</m:t>
                            </m:r>
                          </m:e>
                          <m:e>
                            <m:r>
                              <m:rPr>
                                <m:sty m:val="p"/>
                              </m:rPr>
                              <a:rPr lang="de-DE" sz="2400" b="0" i="0" smtClean="0">
                                <a:latin typeface="Cambria Math"/>
                              </a:rPr>
                              <m:t>C</m:t>
                            </m:r>
                          </m:e>
                        </m:d>
                        <m:r>
                          <a:rPr lang="de-DE" sz="2400" b="0" i="0" smtClean="0">
                            <a:latin typeface="Cambria Math"/>
                          </a:rPr>
                          <m:t> </m:t>
                        </m:r>
                        <m:r>
                          <m:rPr>
                            <m:sty m:val="p"/>
                          </m:rPr>
                          <a:rPr lang="de-DE" sz="2400" b="0" i="0" smtClean="0">
                            <a:latin typeface="Cambria Math"/>
                          </a:rPr>
                          <m:t>P</m:t>
                        </m:r>
                        <m:r>
                          <a:rPr lang="de-DE" sz="2400" b="0" i="0" smtClean="0">
                            <a:latin typeface="Cambria Math"/>
                          </a:rPr>
                          <m:t>(</m:t>
                        </m:r>
                        <m:r>
                          <m:rPr>
                            <m:sty m:val="p"/>
                          </m:rPr>
                          <a:rPr lang="de-DE" sz="2400" b="0" i="0" smtClean="0">
                            <a:latin typeface="Cambria Math"/>
                          </a:rPr>
                          <m:t>C</m:t>
                        </m:r>
                        <m:r>
                          <a:rPr lang="de-DE" sz="2400" b="0" i="0" smtClean="0">
                            <a:latin typeface="Cambria Math"/>
                          </a:rPr>
                          <m:t>)</m:t>
                        </m:r>
                      </m:num>
                      <m:den>
                        <m:r>
                          <m:rPr>
                            <m:sty m:val="p"/>
                          </m:rPr>
                          <a:rPr lang="de-DE" sz="2400" b="0" i="0" smtClean="0">
                            <a:latin typeface="Cambria Math"/>
                          </a:rPr>
                          <m:t>P</m:t>
                        </m:r>
                        <m:d>
                          <m:dPr>
                            <m:ctrlPr>
                              <a:rPr lang="de-DE" sz="2400" b="0" i="1" smtClean="0">
                                <a:latin typeface="Cambria Math"/>
                              </a:rPr>
                            </m:ctrlPr>
                          </m:dPr>
                          <m:e>
                            <m:r>
                              <a:rPr lang="de-DE" sz="2400" b="0" i="0" smtClean="0">
                                <a:latin typeface="Cambria Math"/>
                              </a:rPr>
                              <m:t>+</m:t>
                            </m:r>
                          </m:e>
                          <m:e>
                            <m:r>
                              <m:rPr>
                                <m:sty m:val="p"/>
                              </m:rPr>
                              <a:rPr lang="de-DE" sz="2400" b="0" i="0" smtClean="0">
                                <a:latin typeface="Cambria Math"/>
                              </a:rPr>
                              <m:t>C</m:t>
                            </m:r>
                          </m:e>
                        </m:d>
                        <m:r>
                          <m:rPr>
                            <m:sty m:val="p"/>
                          </m:rPr>
                          <a:rPr lang="de-DE" sz="2400" b="0" i="0" smtClean="0">
                            <a:latin typeface="Cambria Math"/>
                          </a:rPr>
                          <m:t>P</m:t>
                        </m:r>
                        <m:d>
                          <m:dPr>
                            <m:ctrlPr>
                              <a:rPr lang="de-DE" sz="2400" b="0" i="1" smtClean="0">
                                <a:latin typeface="Cambria Math"/>
                              </a:rPr>
                            </m:ctrlPr>
                          </m:dPr>
                          <m:e>
                            <m:r>
                              <m:rPr>
                                <m:sty m:val="p"/>
                              </m:rPr>
                              <a:rPr lang="de-DE" sz="2400" b="0" i="0" smtClean="0">
                                <a:latin typeface="Cambria Math"/>
                              </a:rPr>
                              <m:t>C</m:t>
                            </m:r>
                          </m:e>
                        </m:d>
                        <m:r>
                          <a:rPr lang="de-DE" sz="2400" b="0" i="0" smtClean="0">
                            <a:latin typeface="Cambria Math"/>
                          </a:rPr>
                          <m:t>+</m:t>
                        </m:r>
                        <m:r>
                          <m:rPr>
                            <m:sty m:val="p"/>
                          </m:rPr>
                          <a:rPr lang="de-DE" sz="2400" b="0" i="0" smtClean="0">
                            <a:latin typeface="Cambria Math"/>
                          </a:rPr>
                          <m:t>P</m:t>
                        </m:r>
                        <m:d>
                          <m:dPr>
                            <m:ctrlPr>
                              <a:rPr lang="de-DE" sz="2400" b="0" i="1" smtClean="0">
                                <a:latin typeface="Cambria Math"/>
                              </a:rPr>
                            </m:ctrlPr>
                          </m:dPr>
                          <m:e>
                            <m:r>
                              <a:rPr lang="de-DE" sz="2400" b="0" i="0" smtClean="0">
                                <a:latin typeface="Cambria Math"/>
                              </a:rPr>
                              <m:t>+</m:t>
                            </m:r>
                          </m:e>
                          <m:e>
                            <m:r>
                              <m:rPr>
                                <m:sty m:val="p"/>
                              </m:rPr>
                              <a:rPr lang="de-DE" sz="2400" b="0" i="0" smtClean="0">
                                <a:latin typeface="Cambria Math"/>
                              </a:rPr>
                              <m:t>N</m:t>
                            </m:r>
                          </m:e>
                        </m:d>
                        <m:r>
                          <a:rPr lang="de-DE" sz="2400" b="0" i="0" smtClean="0">
                            <a:latin typeface="Cambria Math"/>
                          </a:rPr>
                          <m:t>(1−</m:t>
                        </m:r>
                        <m:r>
                          <m:rPr>
                            <m:sty m:val="p"/>
                          </m:rPr>
                          <a:rPr lang="de-DE" sz="2400" b="0" i="0" smtClean="0">
                            <a:latin typeface="Cambria Math"/>
                          </a:rPr>
                          <m:t>P</m:t>
                        </m:r>
                        <m:r>
                          <a:rPr lang="de-DE" sz="2400" b="0" i="0" smtClean="0">
                            <a:latin typeface="Cambria Math"/>
                          </a:rPr>
                          <m:t>(</m:t>
                        </m:r>
                        <m:r>
                          <m:rPr>
                            <m:sty m:val="p"/>
                          </m:rPr>
                          <a:rPr lang="de-DE" sz="2400" b="0" i="0" smtClean="0">
                            <a:latin typeface="Cambria Math"/>
                          </a:rPr>
                          <m:t>C</m:t>
                        </m:r>
                        <m:r>
                          <a:rPr lang="de-DE" sz="2400" b="0" i="0" smtClean="0">
                            <a:latin typeface="Cambria Math"/>
                          </a:rPr>
                          <m:t>))</m:t>
                        </m:r>
                      </m:den>
                    </m:f>
                  </m:oMath>
                </a14:m>
                <a:r>
                  <a:rPr lang="de-DE" sz="2400" dirty="0" smtClean="0"/>
                  <a:t/>
                </a:r>
                <a:br>
                  <a:rPr lang="de-DE" sz="2400" dirty="0" smtClean="0"/>
                </a:br>
                <a:endParaRPr lang="en-GB" sz="2400" dirty="0"/>
              </a:p>
              <a:p>
                <a14:m>
                  <m:oMath xmlns:m="http://schemas.openxmlformats.org/officeDocument/2006/math">
                    <m:f>
                      <m:fPr>
                        <m:ctrlPr>
                          <a:rPr lang="de-DE" sz="2400" i="1" smtClean="0">
                            <a:latin typeface="Cambria Math"/>
                          </a:rPr>
                        </m:ctrlPr>
                      </m:fPr>
                      <m:num>
                        <m:r>
                          <a:rPr lang="de-DE" sz="2400">
                            <a:latin typeface="Cambria Math"/>
                          </a:rPr>
                          <m:t>0,89</m:t>
                        </m:r>
                        <m:r>
                          <a:rPr lang="de-DE" sz="2400" b="0" i="0" smtClean="0">
                            <a:latin typeface="Cambria Math"/>
                          </a:rPr>
                          <m:t> ∗</m:t>
                        </m:r>
                        <m:r>
                          <a:rPr lang="de-DE" sz="2400">
                            <a:latin typeface="Cambria Math"/>
                          </a:rPr>
                          <m:t>  0,0036</m:t>
                        </m:r>
                      </m:num>
                      <m:den>
                        <m:r>
                          <a:rPr lang="de-DE" sz="2400" b="0" i="0" smtClean="0">
                            <a:latin typeface="Cambria Math"/>
                          </a:rPr>
                          <m:t>0,89 ∗ 0,0036 + 0,07 ∗ 0,9964</m:t>
                        </m:r>
                      </m:den>
                    </m:f>
                  </m:oMath>
                </a14:m>
                <a:r>
                  <a:rPr lang="en-GB" sz="2400" dirty="0"/>
                  <a:t> </a:t>
                </a:r>
                <a:r>
                  <a:rPr lang="en-GB" dirty="0" smtClean="0"/>
                  <a:t>= 0,0439 = </a:t>
                </a:r>
                <a:r>
                  <a:rPr lang="en-GB" b="1" dirty="0" smtClean="0">
                    <a:solidFill>
                      <a:srgbClr val="FF0000"/>
                    </a:solidFill>
                  </a:rPr>
                  <a:t>4,39 %</a:t>
                </a:r>
                <a:r>
                  <a:rPr lang="en-GB" b="1" dirty="0" smtClean="0"/>
                  <a:t> </a:t>
                </a:r>
                <a:endParaRPr lang="en-GB" b="1" dirty="0"/>
              </a:p>
            </p:txBody>
          </p:sp>
        </mc:Choice>
        <mc:Fallback xmlns="">
          <p:sp>
            <p:nvSpPr>
              <p:cNvPr id="11" name="Textfeld 10"/>
              <p:cNvSpPr txBox="1">
                <a:spLocks noRot="1" noChangeAspect="1" noMove="1" noResize="1" noEditPoints="1" noAdjustHandles="1" noChangeArrowheads="1" noChangeShapeType="1" noTextEdit="1"/>
              </p:cNvSpPr>
              <p:nvPr/>
            </p:nvSpPr>
            <p:spPr>
              <a:xfrm>
                <a:off x="3928864" y="4367896"/>
                <a:ext cx="4932040" cy="1898725"/>
              </a:xfrm>
              <a:prstGeom prst="rect">
                <a:avLst/>
              </a:prstGeom>
              <a:blipFill rotWithShape="1">
                <a:blip r:embed="rId3"/>
                <a:stretch>
                  <a:fillRect l="-988" t="-1608"/>
                </a:stretch>
              </a:blipFill>
            </p:spPr>
            <p:txBody>
              <a:bodyPr/>
              <a:lstStyle/>
              <a:p>
                <a:r>
                  <a:rPr lang="en-GB">
                    <a:noFill/>
                  </a:rPr>
                  <a:t> </a:t>
                </a:r>
              </a:p>
            </p:txBody>
          </p:sp>
        </mc:Fallback>
      </mc:AlternateContent>
      <p:sp>
        <p:nvSpPr>
          <p:cNvPr id="12" name="Textfeld 11"/>
          <p:cNvSpPr txBox="1"/>
          <p:nvPr/>
        </p:nvSpPr>
        <p:spPr>
          <a:xfrm>
            <a:off x="3488908" y="3645024"/>
            <a:ext cx="5475580" cy="707886"/>
          </a:xfrm>
          <a:prstGeom prst="rect">
            <a:avLst/>
          </a:prstGeom>
          <a:noFill/>
        </p:spPr>
        <p:txBody>
          <a:bodyPr wrap="square" rtlCol="0">
            <a:spAutoFit/>
          </a:bodyPr>
          <a:lstStyle/>
          <a:p>
            <a:r>
              <a:rPr lang="en-GB" sz="2000" dirty="0" smtClean="0">
                <a:solidFill>
                  <a:srgbClr val="0070C0"/>
                </a:solidFill>
              </a:rPr>
              <a:t>What is the chance that someone who is classified as criminal is actually a criminal P(C|+)?  </a:t>
            </a:r>
            <a:r>
              <a:rPr lang="en-GB" sz="2000" b="1" dirty="0" smtClean="0">
                <a:solidFill>
                  <a:srgbClr val="0070C0"/>
                </a:solidFill>
              </a:rPr>
              <a:t>89,51%?</a:t>
            </a:r>
            <a:endParaRPr lang="en-GB" sz="2000" b="1" dirty="0"/>
          </a:p>
        </p:txBody>
      </p:sp>
      <p:sp>
        <p:nvSpPr>
          <p:cNvPr id="13" name="Textfeld 12"/>
          <p:cNvSpPr txBox="1"/>
          <p:nvPr/>
        </p:nvSpPr>
        <p:spPr>
          <a:xfrm>
            <a:off x="174007" y="4861107"/>
            <a:ext cx="4037953" cy="1631216"/>
          </a:xfrm>
          <a:prstGeom prst="rect">
            <a:avLst/>
          </a:prstGeom>
          <a:noFill/>
        </p:spPr>
        <p:txBody>
          <a:bodyPr wrap="square" rtlCol="0">
            <a:spAutoFit/>
          </a:bodyPr>
          <a:lstStyle/>
          <a:p>
            <a:r>
              <a:rPr lang="en-GB" sz="2000" b="1" dirty="0" smtClean="0">
                <a:solidFill>
                  <a:srgbClr val="FF0000"/>
                </a:solidFill>
              </a:rPr>
              <a:t>We need to consider</a:t>
            </a:r>
            <a:r>
              <a:rPr lang="en-GB" sz="2000" b="1" dirty="0" smtClean="0"/>
              <a:t>:</a:t>
            </a:r>
          </a:p>
          <a:p>
            <a:pPr marL="285750" indent="-285750">
              <a:buFont typeface="Arial" panose="020B0604020202020204" pitchFamily="34" charset="0"/>
              <a:buChar char="•"/>
            </a:pPr>
            <a:r>
              <a:rPr lang="en-GB" sz="2000" b="1" dirty="0" smtClean="0">
                <a:solidFill>
                  <a:srgbClr val="FF0000"/>
                </a:solidFill>
              </a:rPr>
              <a:t>Base rate P(C)</a:t>
            </a:r>
            <a:r>
              <a:rPr lang="en-GB" sz="2000" dirty="0" smtClean="0">
                <a:solidFill>
                  <a:srgbClr val="FF0000"/>
                </a:solidFill>
              </a:rPr>
              <a:t> </a:t>
            </a:r>
            <a:r>
              <a:rPr lang="en-GB" sz="2000" dirty="0" smtClean="0"/>
              <a:t>= 0,0036</a:t>
            </a:r>
            <a:br>
              <a:rPr lang="en-GB" sz="2000" dirty="0" smtClean="0"/>
            </a:br>
            <a:r>
              <a:rPr lang="en-GB" sz="2000" dirty="0" smtClean="0"/>
              <a:t>    (crime rate in China)</a:t>
            </a:r>
          </a:p>
          <a:p>
            <a:pPr marL="285750" indent="-285750">
              <a:buFont typeface="Arial" panose="020B0604020202020204" pitchFamily="34" charset="0"/>
              <a:buChar char="•"/>
            </a:pPr>
            <a:r>
              <a:rPr lang="en-GB" sz="2000" dirty="0" smtClean="0"/>
              <a:t>True positive rate P(+|C) = 0,89</a:t>
            </a:r>
          </a:p>
          <a:p>
            <a:pPr marL="285750" indent="-285750">
              <a:buFont typeface="Arial" panose="020B0604020202020204" pitchFamily="34" charset="0"/>
              <a:buChar char="•"/>
            </a:pPr>
            <a:r>
              <a:rPr lang="en-GB" sz="2000" dirty="0" smtClean="0"/>
              <a:t>False positive rate P(+|N) = 0,07</a:t>
            </a:r>
            <a:endParaRPr lang="en-GB" sz="2000" dirty="0"/>
          </a:p>
        </p:txBody>
      </p:sp>
      <p:sp>
        <p:nvSpPr>
          <p:cNvPr id="20" name="Textfeld 19"/>
          <p:cNvSpPr txBox="1"/>
          <p:nvPr/>
        </p:nvSpPr>
        <p:spPr>
          <a:xfrm>
            <a:off x="3816264" y="2111077"/>
            <a:ext cx="3779627" cy="707886"/>
          </a:xfrm>
          <a:prstGeom prst="rect">
            <a:avLst/>
          </a:prstGeom>
          <a:noFill/>
        </p:spPr>
        <p:txBody>
          <a:bodyPr wrap="square" rtlCol="0">
            <a:spAutoFit/>
          </a:bodyPr>
          <a:lstStyle/>
          <a:p>
            <a:r>
              <a:rPr lang="en-GB" sz="2000" i="1" dirty="0" smtClean="0"/>
              <a:t>Neural network classifier</a:t>
            </a:r>
            <a:r>
              <a:rPr lang="en-GB" sz="2000" dirty="0" smtClean="0"/>
              <a:t>:</a:t>
            </a:r>
            <a:br>
              <a:rPr lang="en-GB" sz="2000" dirty="0" smtClean="0"/>
            </a:br>
            <a:r>
              <a:rPr lang="en-GB" sz="2000" dirty="0" smtClean="0"/>
              <a:t>     C ...Criminal, N .. </a:t>
            </a:r>
            <a:r>
              <a:rPr lang="en-GB" sz="2000" dirty="0"/>
              <a:t>N</a:t>
            </a:r>
            <a:r>
              <a:rPr lang="en-GB" sz="2000" dirty="0" smtClean="0"/>
              <a:t>ot criminal</a:t>
            </a:r>
            <a:endParaRPr lang="en-GB" sz="2000" dirty="0"/>
          </a:p>
        </p:txBody>
      </p:sp>
      <p:sp>
        <p:nvSpPr>
          <p:cNvPr id="3" name="Textfeld 2"/>
          <p:cNvSpPr txBox="1"/>
          <p:nvPr/>
        </p:nvSpPr>
        <p:spPr>
          <a:xfrm>
            <a:off x="3923928" y="6238061"/>
            <a:ext cx="5220072" cy="646331"/>
          </a:xfrm>
          <a:prstGeom prst="rect">
            <a:avLst/>
          </a:prstGeom>
          <a:noFill/>
        </p:spPr>
        <p:txBody>
          <a:bodyPr wrap="square" rtlCol="0">
            <a:spAutoFit/>
          </a:bodyPr>
          <a:lstStyle/>
          <a:p>
            <a:r>
              <a:rPr lang="en-GB" b="1" dirty="0" smtClean="0">
                <a:solidFill>
                  <a:srgbClr val="00B050"/>
                </a:solidFill>
              </a:rPr>
              <a:t>AHS-</a:t>
            </a:r>
            <a:r>
              <a:rPr lang="en-GB" b="1" dirty="0" err="1" smtClean="0">
                <a:solidFill>
                  <a:srgbClr val="00B050"/>
                </a:solidFill>
              </a:rPr>
              <a:t>Lehrplan</a:t>
            </a:r>
            <a:r>
              <a:rPr lang="en-GB" b="1" dirty="0" smtClean="0">
                <a:solidFill>
                  <a:srgbClr val="00B050"/>
                </a:solidFill>
              </a:rPr>
              <a:t> </a:t>
            </a:r>
            <a:r>
              <a:rPr lang="en-GB" b="1" dirty="0" err="1" smtClean="0">
                <a:solidFill>
                  <a:srgbClr val="00B050"/>
                </a:solidFill>
              </a:rPr>
              <a:t>Mathematik</a:t>
            </a:r>
            <a:r>
              <a:rPr lang="en-GB" b="1" dirty="0" smtClean="0">
                <a:solidFill>
                  <a:srgbClr val="00B050"/>
                </a:solidFill>
              </a:rPr>
              <a:t> (2018), 6. </a:t>
            </a:r>
            <a:r>
              <a:rPr lang="en-GB" b="1" dirty="0" err="1" smtClean="0">
                <a:solidFill>
                  <a:srgbClr val="00B050"/>
                </a:solidFill>
              </a:rPr>
              <a:t>Klasse</a:t>
            </a:r>
            <a:r>
              <a:rPr lang="en-GB" b="1" dirty="0" smtClean="0">
                <a:solidFill>
                  <a:srgbClr val="00B050"/>
                </a:solidFill>
              </a:rPr>
              <a:t>:</a:t>
            </a:r>
          </a:p>
          <a:p>
            <a:r>
              <a:rPr lang="en-GB" b="1" i="1" dirty="0" smtClean="0">
                <a:solidFill>
                  <a:srgbClr val="00B050"/>
                </a:solidFill>
              </a:rPr>
              <a:t>“Den </a:t>
            </a:r>
            <a:r>
              <a:rPr lang="en-GB" b="1" i="1" dirty="0" err="1" smtClean="0">
                <a:solidFill>
                  <a:srgbClr val="00B050"/>
                </a:solidFill>
              </a:rPr>
              <a:t>Satz</a:t>
            </a:r>
            <a:r>
              <a:rPr lang="en-GB" b="1" i="1" dirty="0" smtClean="0">
                <a:solidFill>
                  <a:srgbClr val="00B050"/>
                </a:solidFill>
              </a:rPr>
              <a:t> von Bayes </a:t>
            </a:r>
            <a:r>
              <a:rPr lang="en-GB" b="1" i="1" dirty="0" err="1" smtClean="0">
                <a:solidFill>
                  <a:srgbClr val="00B050"/>
                </a:solidFill>
              </a:rPr>
              <a:t>kennen</a:t>
            </a:r>
            <a:r>
              <a:rPr lang="en-GB" b="1" i="1" dirty="0" smtClean="0">
                <a:solidFill>
                  <a:srgbClr val="00B050"/>
                </a:solidFill>
              </a:rPr>
              <a:t> und </a:t>
            </a:r>
            <a:r>
              <a:rPr lang="en-GB" b="1" i="1" dirty="0" err="1" smtClean="0">
                <a:solidFill>
                  <a:srgbClr val="00B050"/>
                </a:solidFill>
              </a:rPr>
              <a:t>anwenden</a:t>
            </a:r>
            <a:r>
              <a:rPr lang="en-GB" b="1" i="1" dirty="0" smtClean="0">
                <a:solidFill>
                  <a:srgbClr val="00B050"/>
                </a:solidFill>
              </a:rPr>
              <a:t> </a:t>
            </a:r>
            <a:r>
              <a:rPr lang="en-GB" b="1" i="1" dirty="0" err="1" smtClean="0">
                <a:solidFill>
                  <a:srgbClr val="00B050"/>
                </a:solidFill>
              </a:rPr>
              <a:t>können</a:t>
            </a:r>
            <a:r>
              <a:rPr lang="en-GB" b="1" dirty="0" smtClean="0">
                <a:solidFill>
                  <a:srgbClr val="00B050"/>
                </a:solidFill>
              </a:rPr>
              <a:t>”</a:t>
            </a:r>
            <a:endParaRPr lang="en-GB" b="1" dirty="0">
              <a:solidFill>
                <a:srgbClr val="00B050"/>
              </a:solidFill>
            </a:endParaRPr>
          </a:p>
        </p:txBody>
      </p:sp>
    </p:spTree>
    <p:extLst>
      <p:ext uri="{BB962C8B-B14F-4D97-AF65-F5344CB8AC3E}">
        <p14:creationId xmlns:p14="http://schemas.microsoft.com/office/powerpoint/2010/main" val="1780331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ILLUSTRATION: </a:t>
            </a:r>
            <a:br>
              <a:rPr lang="en-GB" dirty="0" smtClean="0"/>
            </a:br>
            <a:r>
              <a:rPr lang="en-GB" dirty="0" smtClean="0">
                <a:solidFill>
                  <a:srgbClr val="FF0000"/>
                </a:solidFill>
              </a:rPr>
              <a:t>BASE RATE FALLACY</a:t>
            </a:r>
            <a:endParaRPr lang="en-GB" dirty="0">
              <a:solidFill>
                <a:srgbClr val="FF0000"/>
              </a:solidFill>
            </a:endParaRPr>
          </a:p>
        </p:txBody>
      </p:sp>
      <p:sp>
        <p:nvSpPr>
          <p:cNvPr id="5" name="Rechteck 4"/>
          <p:cNvSpPr/>
          <p:nvPr/>
        </p:nvSpPr>
        <p:spPr>
          <a:xfrm>
            <a:off x="2771800" y="6101480"/>
            <a:ext cx="1368152"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eck 5"/>
          <p:cNvSpPr/>
          <p:nvPr/>
        </p:nvSpPr>
        <p:spPr>
          <a:xfrm>
            <a:off x="2771800" y="6088827"/>
            <a:ext cx="1368152" cy="5935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7"/>
          <p:cNvSpPr txBox="1">
            <a:spLocks noGrp="1"/>
          </p:cNvSpPr>
          <p:nvPr>
            <p:ph idx="1"/>
          </p:nvPr>
        </p:nvSpPr>
        <p:spPr>
          <a:xfrm>
            <a:off x="2879812" y="6343880"/>
            <a:ext cx="1260140" cy="400110"/>
          </a:xfrm>
          <a:prstGeom prst="rect">
            <a:avLst/>
          </a:prstGeom>
          <a:noFill/>
        </p:spPr>
        <p:txBody>
          <a:bodyPr wrap="square" rtlCol="0">
            <a:spAutoFit/>
          </a:bodyPr>
          <a:lstStyle/>
          <a:p>
            <a:pPr marL="0" indent="0">
              <a:buNone/>
            </a:pPr>
            <a:r>
              <a:rPr lang="en-GB" sz="2000" b="1" dirty="0" smtClean="0">
                <a:solidFill>
                  <a:srgbClr val="C00000"/>
                </a:solidFill>
              </a:rPr>
              <a:t>Criminal</a:t>
            </a:r>
            <a:endParaRPr lang="en-GB" sz="2000" b="1" dirty="0">
              <a:solidFill>
                <a:srgbClr val="C00000"/>
              </a:solidFill>
            </a:endParaRPr>
          </a:p>
        </p:txBody>
      </p:sp>
      <p:sp>
        <p:nvSpPr>
          <p:cNvPr id="9" name="Textfeld 8"/>
          <p:cNvSpPr txBox="1"/>
          <p:nvPr/>
        </p:nvSpPr>
        <p:spPr>
          <a:xfrm>
            <a:off x="4906810" y="6352672"/>
            <a:ext cx="1763848" cy="400110"/>
          </a:xfrm>
          <a:prstGeom prst="rect">
            <a:avLst/>
          </a:prstGeom>
          <a:noFill/>
        </p:spPr>
        <p:txBody>
          <a:bodyPr wrap="square" rtlCol="0">
            <a:spAutoFit/>
          </a:bodyPr>
          <a:lstStyle/>
          <a:p>
            <a:pPr>
              <a:spcBef>
                <a:spcPct val="20000"/>
              </a:spcBef>
            </a:pPr>
            <a:r>
              <a:rPr lang="en-GB" sz="2000" b="1" dirty="0">
                <a:solidFill>
                  <a:srgbClr val="00B050"/>
                </a:solidFill>
                <a:latin typeface="Arial" panose="020B0604020202020204" pitchFamily="34" charset="0"/>
                <a:cs typeface="Arial" panose="020B0604020202020204" pitchFamily="34" charset="0"/>
              </a:rPr>
              <a:t>Not criminal</a:t>
            </a:r>
          </a:p>
        </p:txBody>
      </p:sp>
      <p:sp>
        <p:nvSpPr>
          <p:cNvPr id="10" name="Rechteck 9"/>
          <p:cNvSpPr/>
          <p:nvPr/>
        </p:nvSpPr>
        <p:spPr>
          <a:xfrm>
            <a:off x="5022858" y="5301208"/>
            <a:ext cx="1355912" cy="1051423"/>
          </a:xfrm>
          <a:prstGeom prst="rec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eck 10"/>
          <p:cNvSpPr/>
          <p:nvPr/>
        </p:nvSpPr>
        <p:spPr>
          <a:xfrm>
            <a:off x="5017522" y="188640"/>
            <a:ext cx="1355912" cy="511256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p:cNvSpPr/>
          <p:nvPr/>
        </p:nvSpPr>
        <p:spPr>
          <a:xfrm>
            <a:off x="6516216" y="5710765"/>
            <a:ext cx="1601208" cy="400110"/>
          </a:xfrm>
          <a:prstGeom prst="rect">
            <a:avLst/>
          </a:prstGeom>
        </p:spPr>
        <p:txBody>
          <a:bodyPr wrap="none">
            <a:spAutoFit/>
          </a:bodyPr>
          <a:lstStyle/>
          <a:p>
            <a:r>
              <a:rPr lang="en-GB" sz="2000" dirty="0" smtClean="0">
                <a:solidFill>
                  <a:srgbClr val="FF0000"/>
                </a:solidFill>
              </a:rPr>
              <a:t>False </a:t>
            </a:r>
            <a:r>
              <a:rPr lang="en-GB" sz="2000" b="1" dirty="0" smtClean="0">
                <a:solidFill>
                  <a:srgbClr val="FF0000"/>
                </a:solidFill>
              </a:rPr>
              <a:t>Positive</a:t>
            </a:r>
            <a:endParaRPr lang="en-GB" sz="2000" b="1" dirty="0">
              <a:solidFill>
                <a:srgbClr val="FF0000"/>
              </a:solidFill>
            </a:endParaRPr>
          </a:p>
        </p:txBody>
      </p:sp>
      <p:sp>
        <p:nvSpPr>
          <p:cNvPr id="14" name="Rechteck 13"/>
          <p:cNvSpPr/>
          <p:nvPr/>
        </p:nvSpPr>
        <p:spPr>
          <a:xfrm>
            <a:off x="6549942" y="2779313"/>
            <a:ext cx="1621085" cy="400110"/>
          </a:xfrm>
          <a:prstGeom prst="rect">
            <a:avLst/>
          </a:prstGeom>
        </p:spPr>
        <p:txBody>
          <a:bodyPr wrap="none">
            <a:spAutoFit/>
          </a:bodyPr>
          <a:lstStyle/>
          <a:p>
            <a:r>
              <a:rPr lang="en-GB" sz="2000" dirty="0" smtClean="0">
                <a:solidFill>
                  <a:srgbClr val="00B050"/>
                </a:solidFill>
              </a:rPr>
              <a:t>True Negative</a:t>
            </a:r>
            <a:endParaRPr lang="en-GB" sz="2000" dirty="0">
              <a:solidFill>
                <a:srgbClr val="00B050"/>
              </a:solidFill>
            </a:endParaRPr>
          </a:p>
        </p:txBody>
      </p:sp>
      <p:sp>
        <p:nvSpPr>
          <p:cNvPr id="15" name="Rechteck 14"/>
          <p:cNvSpPr/>
          <p:nvPr/>
        </p:nvSpPr>
        <p:spPr>
          <a:xfrm>
            <a:off x="1115616" y="6099441"/>
            <a:ext cx="1539268" cy="400110"/>
          </a:xfrm>
          <a:prstGeom prst="rect">
            <a:avLst/>
          </a:prstGeom>
        </p:spPr>
        <p:txBody>
          <a:bodyPr wrap="none">
            <a:spAutoFit/>
          </a:bodyPr>
          <a:lstStyle/>
          <a:p>
            <a:r>
              <a:rPr lang="en-GB" sz="2000" dirty="0" smtClean="0">
                <a:solidFill>
                  <a:srgbClr val="C00000"/>
                </a:solidFill>
              </a:rPr>
              <a:t>True </a:t>
            </a:r>
            <a:r>
              <a:rPr lang="en-GB" sz="2000" b="1" dirty="0" smtClean="0">
                <a:solidFill>
                  <a:srgbClr val="C00000"/>
                </a:solidFill>
              </a:rPr>
              <a:t>Positive</a:t>
            </a:r>
            <a:endParaRPr lang="en-GB" sz="2000" b="1" dirty="0">
              <a:solidFill>
                <a:srgbClr val="C00000"/>
              </a:solidFill>
            </a:endParaRPr>
          </a:p>
        </p:txBody>
      </p:sp>
      <p:sp>
        <p:nvSpPr>
          <p:cNvPr id="16" name="Rechteck 15"/>
          <p:cNvSpPr/>
          <p:nvPr/>
        </p:nvSpPr>
        <p:spPr>
          <a:xfrm>
            <a:off x="1131682" y="5748075"/>
            <a:ext cx="1264482" cy="400110"/>
          </a:xfrm>
          <a:prstGeom prst="rect">
            <a:avLst/>
          </a:prstGeom>
        </p:spPr>
        <p:txBody>
          <a:bodyPr wrap="none">
            <a:spAutoFit/>
          </a:bodyPr>
          <a:lstStyle/>
          <a:p>
            <a:r>
              <a:rPr lang="en-GB" sz="2000" dirty="0" smtClean="0">
                <a:solidFill>
                  <a:srgbClr val="92D050"/>
                </a:solidFill>
              </a:rPr>
              <a:t>False Negative</a:t>
            </a:r>
            <a:endParaRPr lang="en-GB" sz="2000" dirty="0">
              <a:solidFill>
                <a:srgbClr val="92D050"/>
              </a:solidFill>
            </a:endParaRPr>
          </a:p>
        </p:txBody>
      </p:sp>
    </p:spTree>
    <p:extLst>
      <p:ext uri="{BB962C8B-B14F-4D97-AF65-F5344CB8AC3E}">
        <p14:creationId xmlns:p14="http://schemas.microsoft.com/office/powerpoint/2010/main" val="2372179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B050"/>
                </a:solidFill>
              </a:rPr>
              <a:t>Google Translate: </a:t>
            </a:r>
            <a:br>
              <a:rPr lang="en-GB" dirty="0" smtClean="0">
                <a:solidFill>
                  <a:srgbClr val="00B050"/>
                </a:solidFill>
              </a:rPr>
            </a:br>
            <a:r>
              <a:rPr lang="en-GB" dirty="0" smtClean="0">
                <a:solidFill>
                  <a:srgbClr val="00B050"/>
                </a:solidFill>
              </a:rPr>
              <a:t>THE Effect of STATISTICS</a:t>
            </a:r>
            <a:endParaRPr lang="en-GB" dirty="0">
              <a:solidFill>
                <a:srgbClr val="00B050"/>
              </a:solidFill>
            </a:endParaRP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7074" y="3356992"/>
            <a:ext cx="6552728" cy="241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1206500"/>
            <a:ext cx="629285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69480" y="5765184"/>
            <a:ext cx="7502920" cy="707886"/>
          </a:xfrm>
          <a:prstGeom prst="rect">
            <a:avLst/>
          </a:prstGeom>
          <a:noFill/>
        </p:spPr>
        <p:txBody>
          <a:bodyPr wrap="square" rtlCol="0">
            <a:spAutoFit/>
          </a:bodyPr>
          <a:lstStyle/>
          <a:p>
            <a:r>
              <a:rPr lang="en-GB" sz="2000" dirty="0" smtClean="0">
                <a:solidFill>
                  <a:srgbClr val="FF0000"/>
                </a:solidFill>
              </a:rPr>
              <a:t>Google uses </a:t>
            </a:r>
            <a:r>
              <a:rPr lang="en-GB" sz="2000" i="1" dirty="0" smtClean="0">
                <a:solidFill>
                  <a:srgbClr val="FF0000"/>
                </a:solidFill>
              </a:rPr>
              <a:t>sub-symbolic AI methods, based on statistics</a:t>
            </a:r>
            <a:r>
              <a:rPr lang="en-GB" sz="2000" dirty="0" smtClean="0">
                <a:solidFill>
                  <a:srgbClr val="FF0000"/>
                </a:solidFill>
              </a:rPr>
              <a:t>: There are more female teachers and more male professors in texts analysed.</a:t>
            </a:r>
            <a:endParaRPr lang="en-GB" sz="2000" dirty="0">
              <a:solidFill>
                <a:srgbClr val="FF0000"/>
              </a:solidFill>
            </a:endParaRPr>
          </a:p>
        </p:txBody>
      </p:sp>
      <p:cxnSp>
        <p:nvCxnSpPr>
          <p:cNvPr id="7" name="Gerade Verbindung mit Pfeil 6"/>
          <p:cNvCxnSpPr/>
          <p:nvPr/>
        </p:nvCxnSpPr>
        <p:spPr>
          <a:xfrm flipV="1">
            <a:off x="827584" y="2204864"/>
            <a:ext cx="648072" cy="36004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065" y="4221088"/>
            <a:ext cx="7683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412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Stuart RUSSEL</a:t>
            </a:r>
            <a:r>
              <a:rPr lang="en-GB" dirty="0" smtClean="0"/>
              <a:t>: </a:t>
            </a:r>
            <a:r>
              <a:rPr lang="en-GB" dirty="0" smtClean="0">
                <a:solidFill>
                  <a:srgbClr val="00B050"/>
                </a:solidFill>
              </a:rPr>
              <a:t>AI and </a:t>
            </a:r>
            <a:br>
              <a:rPr lang="en-GB" dirty="0" smtClean="0">
                <a:solidFill>
                  <a:srgbClr val="00B050"/>
                </a:solidFill>
              </a:rPr>
            </a:br>
            <a:r>
              <a:rPr lang="en-GB" dirty="0" smtClean="0">
                <a:solidFill>
                  <a:srgbClr val="FF0000"/>
                </a:solidFill>
              </a:rPr>
              <a:t>the KING MIDAS PROBLEM</a:t>
            </a:r>
            <a:endParaRPr lang="en-GB" dirty="0">
              <a:solidFill>
                <a:srgbClr val="FF0000"/>
              </a:solidFill>
            </a:endParaRPr>
          </a:p>
        </p:txBody>
      </p:sp>
      <p:sp>
        <p:nvSpPr>
          <p:cNvPr id="4" name="Textfeld 3"/>
          <p:cNvSpPr txBox="1"/>
          <p:nvPr/>
        </p:nvSpPr>
        <p:spPr>
          <a:xfrm>
            <a:off x="1619672" y="6081067"/>
            <a:ext cx="6752554" cy="615553"/>
          </a:xfrm>
          <a:prstGeom prst="rect">
            <a:avLst/>
          </a:prstGeom>
          <a:noFill/>
        </p:spPr>
        <p:txBody>
          <a:bodyPr wrap="none" rtlCol="0">
            <a:spAutoFit/>
          </a:bodyPr>
          <a:lstStyle/>
          <a:p>
            <a:r>
              <a:rPr lang="en-GB" sz="1600" b="1" dirty="0" smtClean="0"/>
              <a:t>Reference: Stuart Russel, UCLA Berkeley</a:t>
            </a:r>
            <a:r>
              <a:rPr lang="en-GB" sz="1600" dirty="0" smtClean="0"/>
              <a:t>, at World Economic Forum 2016. </a:t>
            </a:r>
          </a:p>
          <a:p>
            <a:r>
              <a:rPr lang="en-GB" sz="1600" dirty="0" smtClean="0"/>
              <a:t>https</a:t>
            </a:r>
            <a:r>
              <a:rPr lang="en-GB" sz="1600" dirty="0"/>
              <a:t>://futureoflife.org/2016/12/12/artificial-intelligence-king-midas-problem</a:t>
            </a:r>
            <a:r>
              <a:rPr lang="en-GB" dirty="0"/>
              <a:t>/</a:t>
            </a:r>
          </a:p>
        </p:txBody>
      </p:sp>
      <p:sp>
        <p:nvSpPr>
          <p:cNvPr id="5" name="Textfeld 4"/>
          <p:cNvSpPr txBox="1"/>
          <p:nvPr/>
        </p:nvSpPr>
        <p:spPr>
          <a:xfrm>
            <a:off x="395536" y="5084811"/>
            <a:ext cx="3965798" cy="1015663"/>
          </a:xfrm>
          <a:prstGeom prst="rect">
            <a:avLst/>
          </a:prstGeom>
          <a:noFill/>
        </p:spPr>
        <p:txBody>
          <a:bodyPr wrap="square" rtlCol="0">
            <a:spAutoFit/>
          </a:bodyPr>
          <a:lstStyle/>
          <a:p>
            <a:r>
              <a:rPr lang="en-GB" sz="2000" dirty="0" smtClean="0">
                <a:solidFill>
                  <a:srgbClr val="00B050"/>
                </a:solidFill>
              </a:rPr>
              <a:t>Hollywood scenarios in which robots set their own objectives seem to be unrealistic ... </a:t>
            </a:r>
            <a:endParaRPr lang="en-GB" sz="2000" dirty="0">
              <a:solidFill>
                <a:srgbClr val="00B050"/>
              </a:solidFill>
            </a:endParaRPr>
          </a:p>
        </p:txBody>
      </p:sp>
      <p:sp>
        <p:nvSpPr>
          <p:cNvPr id="8" name="Textfeld 7"/>
          <p:cNvSpPr txBox="1"/>
          <p:nvPr/>
        </p:nvSpPr>
        <p:spPr>
          <a:xfrm>
            <a:off x="4788024" y="5134332"/>
            <a:ext cx="4608512" cy="1015663"/>
          </a:xfrm>
          <a:prstGeom prst="rect">
            <a:avLst/>
          </a:prstGeom>
          <a:noFill/>
        </p:spPr>
        <p:txBody>
          <a:bodyPr wrap="square" rtlCol="0">
            <a:spAutoFit/>
          </a:bodyPr>
          <a:lstStyle/>
          <a:p>
            <a:r>
              <a:rPr lang="en-GB" sz="2000" b="1" dirty="0" smtClean="0">
                <a:solidFill>
                  <a:srgbClr val="A20D30"/>
                </a:solidFill>
              </a:rPr>
              <a:t>... but </a:t>
            </a:r>
            <a:r>
              <a:rPr lang="en-GB" sz="2000" i="1" dirty="0" smtClean="0">
                <a:solidFill>
                  <a:srgbClr val="A20D30"/>
                </a:solidFill>
              </a:rPr>
              <a:t>we </a:t>
            </a:r>
            <a:r>
              <a:rPr lang="en-GB" sz="2000" dirty="0" smtClean="0">
                <a:solidFill>
                  <a:srgbClr val="A20D30"/>
                </a:solidFill>
              </a:rPr>
              <a:t>may </a:t>
            </a:r>
            <a:r>
              <a:rPr lang="en-GB" sz="2000" i="1" dirty="0" smtClean="0">
                <a:solidFill>
                  <a:srgbClr val="A20D30"/>
                </a:solidFill>
              </a:rPr>
              <a:t>unwisely</a:t>
            </a:r>
            <a:r>
              <a:rPr lang="en-GB" sz="2000" dirty="0" smtClean="0">
                <a:solidFill>
                  <a:srgbClr val="A20D30"/>
                </a:solidFill>
              </a:rPr>
              <a:t> set robots objectives they </a:t>
            </a:r>
            <a:r>
              <a:rPr lang="en-US" sz="2000" dirty="0" smtClean="0">
                <a:solidFill>
                  <a:srgbClr val="A20D30"/>
                </a:solidFill>
              </a:rPr>
              <a:t>pursue brilliantly </a:t>
            </a:r>
            <a:r>
              <a:rPr lang="en-US" sz="2000" dirty="0">
                <a:solidFill>
                  <a:srgbClr val="A20D30"/>
                </a:solidFill>
              </a:rPr>
              <a:t>to the destruction of </a:t>
            </a:r>
            <a:r>
              <a:rPr lang="en-US" sz="2000" dirty="0" smtClean="0">
                <a:solidFill>
                  <a:srgbClr val="A20D30"/>
                </a:solidFill>
              </a:rPr>
              <a:t>mankind.</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772816"/>
            <a:ext cx="1742511" cy="256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268760"/>
            <a:ext cx="2736304" cy="386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23" y="3280023"/>
            <a:ext cx="2519710" cy="141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8100392" y="2718519"/>
            <a:ext cx="1043608" cy="2031325"/>
          </a:xfrm>
          <a:prstGeom prst="rect">
            <a:avLst/>
          </a:prstGeom>
          <a:noFill/>
        </p:spPr>
        <p:txBody>
          <a:bodyPr wrap="square" rtlCol="0">
            <a:spAutoFit/>
          </a:bodyPr>
          <a:lstStyle/>
          <a:p>
            <a:r>
              <a:rPr lang="de-DE" dirty="0" smtClean="0"/>
              <a:t>Painting </a:t>
            </a:r>
            <a:r>
              <a:rPr lang="de-DE" dirty="0" err="1" smtClean="0"/>
              <a:t>by</a:t>
            </a:r>
            <a:r>
              <a:rPr lang="de-DE" dirty="0" smtClean="0"/>
              <a:t>: Charles</a:t>
            </a:r>
          </a:p>
          <a:p>
            <a:r>
              <a:rPr lang="de-DE" dirty="0" smtClean="0"/>
              <a:t>Edmund</a:t>
            </a:r>
          </a:p>
          <a:p>
            <a:r>
              <a:rPr lang="de-DE" dirty="0" smtClean="0"/>
              <a:t>Brook</a:t>
            </a:r>
          </a:p>
          <a:p>
            <a:r>
              <a:rPr lang="de-DE" dirty="0" smtClean="0"/>
              <a:t>(1870-1938)</a:t>
            </a:r>
            <a:endParaRPr lang="de-DE" dirty="0"/>
          </a:p>
        </p:txBody>
      </p:sp>
      <p:pic>
        <p:nvPicPr>
          <p:cNvPr id="1026" name="Picture 2" descr="https://i.ytimg.com/vi/sav0u1h0jfs/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810" y="1585392"/>
            <a:ext cx="2556834" cy="143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79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46994" y="2852936"/>
            <a:ext cx="7992888" cy="2062103"/>
          </a:xfrm>
          <a:prstGeom prst="rect">
            <a:avLst/>
          </a:prstGeom>
        </p:spPr>
        <p:txBody>
          <a:bodyPr wrap="square">
            <a:spAutoFit/>
          </a:bodyPr>
          <a:lstStyle/>
          <a:p>
            <a:r>
              <a:rPr lang="en-GB" sz="3200" dirty="0"/>
              <a:t>List: </a:t>
            </a:r>
            <a:r>
              <a:rPr lang="en-GB" sz="3200" dirty="0" err="1"/>
              <a:t>AI_Lehramt_Informatik</a:t>
            </a:r>
            <a:endParaRPr lang="en-GB" sz="3200" dirty="0"/>
          </a:p>
          <a:p>
            <a:r>
              <a:rPr lang="en-GB" sz="3200" dirty="0"/>
              <a:t>Date: 2020-05-29 19:05:00</a:t>
            </a:r>
          </a:p>
          <a:p>
            <a:r>
              <a:rPr lang="en-GB" sz="3200" dirty="0"/>
              <a:t>Link: </a:t>
            </a:r>
            <a:r>
              <a:rPr lang="en-GB" sz="3200" b="1" dirty="0"/>
              <a:t>https://www.yourlist.de/?code=9KQRpy6</a:t>
            </a:r>
          </a:p>
        </p:txBody>
      </p:sp>
      <p:sp>
        <p:nvSpPr>
          <p:cNvPr id="6" name="Titel 5"/>
          <p:cNvSpPr>
            <a:spLocks noGrp="1"/>
          </p:cNvSpPr>
          <p:nvPr>
            <p:ph type="title"/>
          </p:nvPr>
        </p:nvSpPr>
        <p:spPr>
          <a:xfrm>
            <a:off x="395536" y="908720"/>
            <a:ext cx="6336704" cy="994122"/>
          </a:xfrm>
        </p:spPr>
        <p:txBody>
          <a:bodyPr/>
          <a:lstStyle/>
          <a:p>
            <a:r>
              <a:rPr lang="en-GB" dirty="0" smtClean="0">
                <a:solidFill>
                  <a:srgbClr val="00B050"/>
                </a:solidFill>
              </a:rPr>
              <a:t>Endorsements: </a:t>
            </a:r>
            <a:r>
              <a:rPr lang="en-GB" dirty="0">
                <a:solidFill>
                  <a:srgbClr val="00B050"/>
                </a:solidFill>
              </a:rPr>
              <a:t/>
            </a:r>
            <a:br>
              <a:rPr lang="en-GB" dirty="0">
                <a:solidFill>
                  <a:srgbClr val="00B050"/>
                </a:solidFill>
              </a:rPr>
            </a:br>
            <a:r>
              <a:rPr lang="en-GB" dirty="0" smtClean="0">
                <a:solidFill>
                  <a:srgbClr val="00B050"/>
                </a:solidFill>
              </a:rPr>
              <a:t>AI IM LEHRAMT INFORMATIK</a:t>
            </a:r>
            <a:endParaRPr lang="en-GB" dirty="0">
              <a:solidFill>
                <a:srgbClr val="00B050"/>
              </a:solidFill>
            </a:endParaRPr>
          </a:p>
        </p:txBody>
      </p:sp>
    </p:spTree>
    <p:extLst>
      <p:ext uri="{BB962C8B-B14F-4D97-AF65-F5344CB8AC3E}">
        <p14:creationId xmlns:p14="http://schemas.microsoft.com/office/powerpoint/2010/main" val="365216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29502"/>
            <a:ext cx="6912768" cy="994122"/>
          </a:xfrm>
        </p:spPr>
        <p:txBody>
          <a:bodyPr/>
          <a:lstStyle/>
          <a:p>
            <a:r>
              <a:rPr lang="en-GB" sz="2600" dirty="0">
                <a:solidFill>
                  <a:srgbClr val="00B050"/>
                </a:solidFill>
              </a:rPr>
              <a:t>POTENTIAL CAUSES FOR LACK OF </a:t>
            </a:r>
            <a:r>
              <a:rPr lang="en-GB" sz="2600" dirty="0" smtClean="0">
                <a:solidFill>
                  <a:srgbClr val="00B050"/>
                </a:solidFill>
              </a:rPr>
              <a:t>ESSENTIAL SKILLS </a:t>
            </a:r>
            <a:r>
              <a:rPr lang="en-GB" sz="2600" dirty="0">
                <a:solidFill>
                  <a:srgbClr val="00B050"/>
                </a:solidFill>
              </a:rPr>
              <a:t>AND </a:t>
            </a:r>
            <a:r>
              <a:rPr lang="en-GB" sz="2600" dirty="0" smtClean="0">
                <a:solidFill>
                  <a:srgbClr val="00B050"/>
                </a:solidFill>
              </a:rPr>
              <a:t>MEASURES</a:t>
            </a:r>
            <a:endParaRPr lang="en-GB" sz="2600" dirty="0">
              <a:solidFill>
                <a:srgbClr val="00B050"/>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154769226"/>
              </p:ext>
            </p:extLst>
          </p:nvPr>
        </p:nvGraphicFramePr>
        <p:xfrm>
          <a:off x="312738" y="1600200"/>
          <a:ext cx="8497888" cy="4846320"/>
        </p:xfrm>
        <a:graphic>
          <a:graphicData uri="http://schemas.openxmlformats.org/drawingml/2006/table">
            <a:tbl>
              <a:tblPr firstRow="1" bandRow="1">
                <a:tableStyleId>{5C22544A-7EE6-4342-B048-85BDC9FD1C3A}</a:tableStyleId>
              </a:tblPr>
              <a:tblGrid>
                <a:gridCol w="4248944"/>
                <a:gridCol w="4248944"/>
              </a:tblGrid>
              <a:tr h="370840">
                <a:tc>
                  <a:txBody>
                    <a:bodyPr/>
                    <a:lstStyle/>
                    <a:p>
                      <a:pPr algn="ctr"/>
                      <a:r>
                        <a:rPr lang="en-GB" sz="2200" dirty="0" smtClean="0"/>
                        <a:t>POTENTIAL CAUSES</a:t>
                      </a:r>
                      <a:endParaRPr lang="en-GB" sz="2200" dirty="0"/>
                    </a:p>
                  </a:txBody>
                  <a:tcPr/>
                </a:tc>
                <a:tc>
                  <a:txBody>
                    <a:bodyPr/>
                    <a:lstStyle/>
                    <a:p>
                      <a:pPr algn="ctr"/>
                      <a:r>
                        <a:rPr lang="en-GB" sz="2200" dirty="0" smtClean="0"/>
                        <a:t>POSSIBLE</a:t>
                      </a:r>
                      <a:r>
                        <a:rPr lang="en-GB" sz="2200" baseline="0" dirty="0" smtClean="0"/>
                        <a:t> MEASURES</a:t>
                      </a:r>
                      <a:endParaRPr lang="en-GB" sz="2200" dirty="0"/>
                    </a:p>
                  </a:txBody>
                  <a:tcPr/>
                </a:tc>
              </a:tr>
              <a:tr h="370840">
                <a:tc>
                  <a:txBody>
                    <a:bodyPr/>
                    <a:lstStyle/>
                    <a:p>
                      <a:r>
                        <a:rPr lang="en-GB" sz="2200" dirty="0" smtClean="0"/>
                        <a:t>Students skip lectures and comprehension-questions  in</a:t>
                      </a:r>
                      <a:r>
                        <a:rPr lang="en-GB" sz="2200" baseline="0" dirty="0" smtClean="0"/>
                        <a:t> exams (and still pass)</a:t>
                      </a:r>
                      <a:endParaRPr lang="en-GB" sz="2200" dirty="0" smtClean="0"/>
                    </a:p>
                  </a:txBody>
                  <a:tcPr/>
                </a:tc>
                <a:tc>
                  <a:txBody>
                    <a:bodyPr/>
                    <a:lstStyle/>
                    <a:p>
                      <a:r>
                        <a:rPr lang="en-GB" sz="2200" b="1" dirty="0" smtClean="0"/>
                        <a:t>Knock-out</a:t>
                      </a:r>
                      <a:r>
                        <a:rPr lang="en-GB" sz="2200" b="1" baseline="0" dirty="0" smtClean="0"/>
                        <a:t> questions </a:t>
                      </a:r>
                      <a:r>
                        <a:rPr lang="en-GB" sz="2200" baseline="0" dirty="0" smtClean="0"/>
                        <a:t>(e.g., “give way rules” in Australian drivers licence tests)</a:t>
                      </a:r>
                      <a:endParaRPr lang="en-GB" sz="2200" dirty="0"/>
                    </a:p>
                  </a:txBody>
                  <a:tcPr/>
                </a:tc>
              </a:tr>
              <a:tr h="370840">
                <a:tc>
                  <a:txBody>
                    <a:bodyPr/>
                    <a:lstStyle/>
                    <a:p>
                      <a:r>
                        <a:rPr lang="en-GB" sz="2200" dirty="0" smtClean="0"/>
                        <a:t>Students</a:t>
                      </a:r>
                      <a:r>
                        <a:rPr lang="en-GB" sz="2200" baseline="0" dirty="0" smtClean="0"/>
                        <a:t> copy (via </a:t>
                      </a:r>
                      <a:r>
                        <a:rPr lang="en-GB" sz="2200" baseline="0" dirty="0" err="1" smtClean="0"/>
                        <a:t>Dopbox</a:t>
                      </a:r>
                      <a:r>
                        <a:rPr lang="en-GB" sz="2200" baseline="0" dirty="0" smtClean="0"/>
                        <a:t>) and ride on colleagues coattails in group work</a:t>
                      </a:r>
                      <a:endParaRPr lang="en-GB" sz="2200" dirty="0"/>
                    </a:p>
                  </a:txBody>
                  <a:tcPr/>
                </a:tc>
                <a:tc>
                  <a:txBody>
                    <a:bodyPr/>
                    <a:lstStyle/>
                    <a:p>
                      <a:r>
                        <a:rPr lang="en-GB" sz="2200" b="1" dirty="0" smtClean="0"/>
                        <a:t>Individual</a:t>
                      </a:r>
                      <a:r>
                        <a:rPr lang="en-GB" sz="2200" b="1" baseline="0" dirty="0" smtClean="0"/>
                        <a:t> exercise interviews </a:t>
                      </a:r>
                      <a:r>
                        <a:rPr lang="en-GB" sz="2200" b="0" baseline="0" dirty="0" smtClean="0"/>
                        <a:t>and </a:t>
                      </a:r>
                      <a:r>
                        <a:rPr lang="en-GB" sz="2200" b="1" baseline="0" dirty="0" smtClean="0"/>
                        <a:t>individual grading in group work</a:t>
                      </a:r>
                      <a:r>
                        <a:rPr lang="en-GB" sz="2200" b="0" baseline="0" dirty="0" smtClean="0"/>
                        <a:t> (subtask responsibilities)</a:t>
                      </a:r>
                      <a:endParaRPr lang="en-GB" sz="2200" b="1" dirty="0"/>
                    </a:p>
                  </a:txBody>
                  <a:tcPr/>
                </a:tc>
              </a:tr>
              <a:tr h="370840">
                <a:tc>
                  <a:txBody>
                    <a:bodyPr/>
                    <a:lstStyle/>
                    <a:p>
                      <a:r>
                        <a:rPr lang="en-GB" sz="2200" dirty="0" smtClean="0"/>
                        <a:t>Students</a:t>
                      </a:r>
                      <a:r>
                        <a:rPr lang="en-GB" sz="2200" baseline="0" dirty="0" smtClean="0"/>
                        <a:t> are distracted by details, have no clue about the underlying  guiding principles and are not able to join the dots</a:t>
                      </a:r>
                      <a:endParaRPr lang="en-GB" sz="2200" dirty="0"/>
                    </a:p>
                  </a:txBody>
                  <a:tcPr/>
                </a:tc>
                <a:tc>
                  <a:txBody>
                    <a:bodyPr/>
                    <a:lstStyle/>
                    <a:p>
                      <a:r>
                        <a:rPr lang="en-GB" sz="2200" b="1" dirty="0" smtClean="0"/>
                        <a:t>Teaching by metaphors </a:t>
                      </a:r>
                      <a:r>
                        <a:rPr lang="en-GB" sz="2200" b="0" dirty="0" smtClean="0"/>
                        <a:t>(e.g.,</a:t>
                      </a:r>
                      <a:r>
                        <a:rPr lang="en-GB" sz="2200" b="0" baseline="0" dirty="0" smtClean="0"/>
                        <a:t> S. Ceri: 2-phase commit &amp; wedding-ceremony;  M. </a:t>
                      </a:r>
                      <a:r>
                        <a:rPr lang="en-GB" sz="2200" b="0" baseline="0" dirty="0" err="1" smtClean="0"/>
                        <a:t>Brockhaus</a:t>
                      </a:r>
                      <a:r>
                        <a:rPr lang="en-GB" sz="2200" b="0" baseline="0" dirty="0" smtClean="0"/>
                        <a:t>: DB vs. PL vs. KR &amp;  warehouse manager vs. machinist vs. herb collector)</a:t>
                      </a:r>
                      <a:endParaRPr lang="en-GB" sz="2200" b="1" dirty="0"/>
                    </a:p>
                  </a:txBody>
                  <a:tcPr/>
                </a:tc>
              </a:tr>
              <a:tr h="370840">
                <a:tc>
                  <a:txBody>
                    <a:bodyPr/>
                    <a:lstStyle/>
                    <a:p>
                      <a:pPr marL="0" algn="l" defTabSz="914400" rtl="0" eaLnBrk="1" latinLnBrk="0" hangingPunct="1"/>
                      <a:r>
                        <a:rPr lang="en-GB" sz="2400" b="1" kern="1200" dirty="0" smtClean="0">
                          <a:solidFill>
                            <a:schemeClr val="dk1"/>
                          </a:solidFill>
                          <a:latin typeface="+mn-lt"/>
                          <a:ea typeface="+mn-ea"/>
                          <a:cs typeface="+mn-cs"/>
                        </a:rPr>
                        <a:t>...</a:t>
                      </a:r>
                      <a:endParaRPr lang="en-GB" sz="2400" b="1" kern="1200" dirty="0">
                        <a:solidFill>
                          <a:schemeClr val="dk1"/>
                        </a:solidFill>
                        <a:latin typeface="+mn-lt"/>
                        <a:ea typeface="+mn-ea"/>
                        <a:cs typeface="+mn-cs"/>
                      </a:endParaRPr>
                    </a:p>
                  </a:txBody>
                  <a:tcPr/>
                </a:tc>
                <a:tc>
                  <a:txBody>
                    <a:bodyPr/>
                    <a:lstStyle/>
                    <a:p>
                      <a:r>
                        <a:rPr lang="en-GB" sz="2400" b="1" dirty="0" smtClean="0"/>
                        <a:t>...</a:t>
                      </a:r>
                      <a:endParaRPr lang="en-GB" sz="2400" b="1" dirty="0"/>
                    </a:p>
                  </a:txBody>
                  <a:tcPr/>
                </a:tc>
              </a:tr>
            </a:tbl>
          </a:graphicData>
        </a:graphic>
      </p:graphicFrame>
    </p:spTree>
    <p:extLst>
      <p:ext uri="{BB962C8B-B14F-4D97-AF65-F5344CB8AC3E}">
        <p14:creationId xmlns:p14="http://schemas.microsoft.com/office/powerpoint/2010/main" val="3485304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900" dirty="0">
                <a:solidFill>
                  <a:srgbClr val="00B050"/>
                </a:solidFill>
              </a:rPr>
              <a:t>Curriculum DEVELOPMENT</a:t>
            </a:r>
          </a:p>
        </p:txBody>
      </p:sp>
      <p:sp>
        <p:nvSpPr>
          <p:cNvPr id="3" name="Inhaltsplatzhalter 2"/>
          <p:cNvSpPr>
            <a:spLocks noGrp="1"/>
          </p:cNvSpPr>
          <p:nvPr>
            <p:ph idx="1"/>
          </p:nvPr>
        </p:nvSpPr>
        <p:spPr/>
        <p:txBody>
          <a:bodyPr/>
          <a:lstStyle/>
          <a:p>
            <a:pPr marL="0" indent="0">
              <a:buNone/>
            </a:pPr>
            <a:r>
              <a:rPr lang="en-GB" dirty="0" smtClean="0"/>
              <a:t>“Time-to-market“ (from curriculum design to first graduates): </a:t>
            </a:r>
          </a:p>
          <a:p>
            <a:r>
              <a:rPr lang="en-GB" dirty="0" smtClean="0"/>
              <a:t>Graduation (Bachelor/Master): after 5+ years</a:t>
            </a:r>
          </a:p>
          <a:p>
            <a:r>
              <a:rPr lang="en-GB" dirty="0" smtClean="0"/>
              <a:t>Working life of graduates: 35+ years</a:t>
            </a:r>
          </a:p>
          <a:p>
            <a:r>
              <a:rPr lang="en-GB" dirty="0" smtClean="0"/>
              <a:t>IT evolves in the meantime</a:t>
            </a:r>
          </a:p>
          <a:p>
            <a:pPr marL="0" indent="0">
              <a:buNone/>
            </a:pPr>
            <a:endParaRPr lang="en-GB" dirty="0" smtClean="0"/>
          </a:p>
          <a:p>
            <a:pPr marL="0" indent="0">
              <a:buNone/>
            </a:pPr>
            <a:r>
              <a:rPr lang="en-GB" dirty="0" smtClean="0"/>
              <a:t>Strategies: </a:t>
            </a:r>
          </a:p>
          <a:p>
            <a:pPr marL="457200" indent="-457200">
              <a:buAutoNum type="arabicPeriod"/>
            </a:pPr>
            <a:r>
              <a:rPr lang="en-GB" i="1" dirty="0" smtClean="0"/>
              <a:t>Theory</a:t>
            </a:r>
            <a:r>
              <a:rPr lang="en-GB" dirty="0" smtClean="0"/>
              <a:t>: Which fundamental concepts enable future graduates to quickly learn new models, approaches, and languages?</a:t>
            </a:r>
          </a:p>
          <a:p>
            <a:pPr marL="457200" indent="-457200">
              <a:buAutoNum type="arabicPeriod"/>
            </a:pPr>
            <a:r>
              <a:rPr lang="en-GB" i="1" dirty="0" smtClean="0"/>
              <a:t>Foresight</a:t>
            </a:r>
            <a:r>
              <a:rPr lang="en-GB" dirty="0" smtClean="0"/>
              <a:t>: What will be relevant in 5+ years?</a:t>
            </a:r>
            <a:endParaRPr lang="en-GB" dirty="0"/>
          </a:p>
        </p:txBody>
      </p:sp>
    </p:spTree>
    <p:extLst>
      <p:ext uri="{BB962C8B-B14F-4D97-AF65-F5344CB8AC3E}">
        <p14:creationId xmlns:p14="http://schemas.microsoft.com/office/powerpoint/2010/main" val="3295994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900" dirty="0">
                <a:solidFill>
                  <a:srgbClr val="00B050"/>
                </a:solidFill>
              </a:rPr>
              <a:t>Curriculum DEVELOPMENT</a:t>
            </a:r>
          </a:p>
        </p:txBody>
      </p:sp>
      <p:sp>
        <p:nvSpPr>
          <p:cNvPr id="3" name="Inhaltsplatzhalter 2"/>
          <p:cNvSpPr>
            <a:spLocks noGrp="1"/>
          </p:cNvSpPr>
          <p:nvPr>
            <p:ph idx="1"/>
          </p:nvPr>
        </p:nvSpPr>
        <p:spPr/>
        <p:txBody>
          <a:bodyPr/>
          <a:lstStyle/>
          <a:p>
            <a:pPr marL="0" indent="0">
              <a:buNone/>
            </a:pPr>
            <a:r>
              <a:rPr lang="en-GB" dirty="0" smtClean="0"/>
              <a:t>“Time-to-market“ (from curriculum design to first graduates): </a:t>
            </a:r>
          </a:p>
          <a:p>
            <a:r>
              <a:rPr lang="en-GB" dirty="0" smtClean="0"/>
              <a:t>Graduation (Bachelor/Master): after 5+ years</a:t>
            </a:r>
          </a:p>
          <a:p>
            <a:r>
              <a:rPr lang="en-GB" dirty="0" smtClean="0"/>
              <a:t>Working life of graduates: 35+ years</a:t>
            </a:r>
          </a:p>
          <a:p>
            <a:r>
              <a:rPr lang="en-GB" dirty="0" smtClean="0"/>
              <a:t>IT evolves in the meantime</a:t>
            </a:r>
          </a:p>
          <a:p>
            <a:pPr marL="0" indent="0">
              <a:buNone/>
            </a:pPr>
            <a:endParaRPr lang="en-GB" dirty="0" smtClean="0"/>
          </a:p>
          <a:p>
            <a:pPr marL="0" indent="0">
              <a:buNone/>
            </a:pPr>
            <a:r>
              <a:rPr lang="en-GB" dirty="0" smtClean="0"/>
              <a:t>Strategies: </a:t>
            </a:r>
          </a:p>
          <a:p>
            <a:pPr marL="457200" indent="-457200">
              <a:buAutoNum type="arabicPeriod"/>
            </a:pPr>
            <a:r>
              <a:rPr lang="en-GB" i="1" dirty="0" smtClean="0"/>
              <a:t>Theory</a:t>
            </a:r>
            <a:r>
              <a:rPr lang="en-GB" dirty="0" smtClean="0"/>
              <a:t>: Which fundamental concepts enable future graduates to quickly learn new models, approaches, and languages?</a:t>
            </a:r>
          </a:p>
          <a:p>
            <a:pPr marL="457200" indent="-457200">
              <a:buAutoNum type="arabicPeriod"/>
            </a:pPr>
            <a:r>
              <a:rPr lang="en-GB" i="1" dirty="0" smtClean="0"/>
              <a:t>Foresight</a:t>
            </a:r>
            <a:r>
              <a:rPr lang="en-GB" dirty="0" smtClean="0"/>
              <a:t>: What will be relevant in 5+ years?</a:t>
            </a:r>
            <a:endParaRPr lang="en-GB" dirty="0"/>
          </a:p>
        </p:txBody>
      </p:sp>
    </p:spTree>
    <p:extLst>
      <p:ext uri="{BB962C8B-B14F-4D97-AF65-F5344CB8AC3E}">
        <p14:creationId xmlns:p14="http://schemas.microsoft.com/office/powerpoint/2010/main" val="399269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29502"/>
            <a:ext cx="6912768" cy="994122"/>
          </a:xfrm>
        </p:spPr>
        <p:txBody>
          <a:bodyPr/>
          <a:lstStyle/>
          <a:p>
            <a:r>
              <a:rPr lang="en-GB" sz="2600" dirty="0" smtClean="0">
                <a:solidFill>
                  <a:srgbClr val="00B050"/>
                </a:solidFill>
              </a:rPr>
              <a:t>Looking Back</a:t>
            </a:r>
            <a:br>
              <a:rPr lang="en-GB" sz="2600" dirty="0" smtClean="0">
                <a:solidFill>
                  <a:srgbClr val="00B050"/>
                </a:solidFill>
              </a:rPr>
            </a:br>
            <a:endParaRPr lang="en-GB" sz="2600" dirty="0">
              <a:solidFill>
                <a:srgbClr val="00B050"/>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13927572"/>
              </p:ext>
            </p:extLst>
          </p:nvPr>
        </p:nvGraphicFramePr>
        <p:xfrm>
          <a:off x="394494" y="933103"/>
          <a:ext cx="8497888" cy="3261360"/>
        </p:xfrm>
        <a:graphic>
          <a:graphicData uri="http://schemas.openxmlformats.org/drawingml/2006/table">
            <a:tbl>
              <a:tblPr firstRow="1" bandRow="1">
                <a:tableStyleId>{5C22544A-7EE6-4342-B048-85BDC9FD1C3A}</a:tableStyleId>
              </a:tblPr>
              <a:tblGrid>
                <a:gridCol w="4248944"/>
                <a:gridCol w="4248944"/>
              </a:tblGrid>
              <a:tr h="457200">
                <a:tc>
                  <a:txBody>
                    <a:bodyPr/>
                    <a:lstStyle/>
                    <a:p>
                      <a:pPr algn="ctr"/>
                      <a:r>
                        <a:rPr lang="en-GB" sz="2200" dirty="0" smtClean="0"/>
                        <a:t>Theory (</a:t>
                      </a:r>
                      <a:r>
                        <a:rPr lang="en-GB" sz="2200" baseline="0" dirty="0" smtClean="0"/>
                        <a:t>TU/</a:t>
                      </a:r>
                      <a:r>
                        <a:rPr lang="en-GB" sz="2200" baseline="0" dirty="0" err="1" smtClean="0"/>
                        <a:t>Uni</a:t>
                      </a:r>
                      <a:r>
                        <a:rPr lang="en-GB" sz="2200" baseline="0" dirty="0" smtClean="0"/>
                        <a:t> Wien, 1980)</a:t>
                      </a:r>
                      <a:endParaRPr lang="en-GB" sz="2200" dirty="0"/>
                    </a:p>
                  </a:txBody>
                  <a:tcPr/>
                </a:tc>
                <a:tc>
                  <a:txBody>
                    <a:bodyPr/>
                    <a:lstStyle/>
                    <a:p>
                      <a:pPr algn="ctr"/>
                      <a:r>
                        <a:rPr lang="en-GB" sz="2200" dirty="0" smtClean="0"/>
                        <a:t>Relevance today</a:t>
                      </a:r>
                      <a:r>
                        <a:rPr lang="en-GB" sz="2200" baseline="0" dirty="0" smtClean="0"/>
                        <a:t> (</a:t>
                      </a:r>
                      <a:r>
                        <a:rPr lang="en-GB" sz="2200" dirty="0" smtClean="0"/>
                        <a:t>2019)</a:t>
                      </a:r>
                      <a:endParaRPr lang="en-GB" sz="2200" dirty="0"/>
                    </a:p>
                  </a:txBody>
                  <a:tcPr/>
                </a:tc>
              </a:tr>
              <a:tr h="370840">
                <a:tc>
                  <a:txBody>
                    <a:bodyPr/>
                    <a:lstStyle/>
                    <a:p>
                      <a:r>
                        <a:rPr lang="en-GB" sz="2200" dirty="0" smtClean="0"/>
                        <a:t>Logic</a:t>
                      </a:r>
                    </a:p>
                  </a:txBody>
                  <a:tcPr/>
                </a:tc>
                <a:tc>
                  <a:txBody>
                    <a:bodyPr/>
                    <a:lstStyle/>
                    <a:p>
                      <a:r>
                        <a:rPr lang="en-GB" sz="2200" baseline="0" dirty="0" smtClean="0"/>
                        <a:t>Revival of symbolic AI:</a:t>
                      </a:r>
                      <a:br>
                        <a:rPr lang="en-GB" sz="2200" baseline="0" dirty="0" smtClean="0"/>
                      </a:br>
                      <a:r>
                        <a:rPr lang="en-GB" sz="2200" baseline="0" dirty="0" err="1" smtClean="0"/>
                        <a:t>Datalog</a:t>
                      </a:r>
                      <a:r>
                        <a:rPr lang="en-GB" sz="2200" baseline="0" dirty="0" smtClean="0"/>
                        <a:t>, </a:t>
                      </a:r>
                      <a:r>
                        <a:rPr lang="en-GB" sz="2200" baseline="0" dirty="0" err="1" smtClean="0"/>
                        <a:t>Vadalog</a:t>
                      </a:r>
                      <a:r>
                        <a:rPr lang="en-GB" sz="2200" baseline="0" dirty="0" smtClean="0"/>
                        <a:t>, F-Logic, ASP, OWL</a:t>
                      </a:r>
                      <a:endParaRPr lang="en-GB" sz="2200" dirty="0"/>
                    </a:p>
                  </a:txBody>
                  <a:tcPr/>
                </a:tc>
              </a:tr>
              <a:tr h="370840">
                <a:tc>
                  <a:txBody>
                    <a:bodyPr/>
                    <a:lstStyle/>
                    <a:p>
                      <a:r>
                        <a:rPr lang="en-GB" sz="2200" dirty="0" smtClean="0"/>
                        <a:t>Automata,</a:t>
                      </a:r>
                      <a:r>
                        <a:rPr lang="en-GB" sz="2200" baseline="0" dirty="0" smtClean="0"/>
                        <a:t> Petri Nets</a:t>
                      </a:r>
                      <a:endParaRPr lang="en-GB" sz="2200" dirty="0"/>
                    </a:p>
                  </a:txBody>
                  <a:tcPr/>
                </a:tc>
                <a:tc>
                  <a:txBody>
                    <a:bodyPr/>
                    <a:lstStyle/>
                    <a:p>
                      <a:r>
                        <a:rPr lang="en-GB" sz="2200" b="0" baseline="0" dirty="0" smtClean="0"/>
                        <a:t>Process Modelling: </a:t>
                      </a:r>
                      <a:br>
                        <a:rPr lang="en-GB" sz="2200" b="0" baseline="0" dirty="0" smtClean="0"/>
                      </a:br>
                      <a:r>
                        <a:rPr lang="en-GB" sz="2200" b="0" baseline="0" dirty="0" smtClean="0"/>
                        <a:t>UML </a:t>
                      </a:r>
                      <a:r>
                        <a:rPr lang="en-GB" sz="2200" b="0" baseline="0" dirty="0" err="1" smtClean="0"/>
                        <a:t>Statecharts</a:t>
                      </a:r>
                      <a:r>
                        <a:rPr lang="en-GB" sz="2200" b="0" baseline="0" dirty="0" smtClean="0"/>
                        <a:t>, BPMN</a:t>
                      </a:r>
                      <a:endParaRPr lang="en-GB" sz="2200" b="0" dirty="0"/>
                    </a:p>
                  </a:txBody>
                  <a:tcPr/>
                </a:tc>
              </a:tr>
              <a:tr h="370840">
                <a:tc>
                  <a:txBody>
                    <a:bodyPr/>
                    <a:lstStyle/>
                    <a:p>
                      <a:r>
                        <a:rPr lang="en-GB" sz="2200" dirty="0" smtClean="0"/>
                        <a:t>Algorithms,</a:t>
                      </a:r>
                      <a:r>
                        <a:rPr lang="en-GB" sz="2200" baseline="0" dirty="0" smtClean="0"/>
                        <a:t> Graph Theory</a:t>
                      </a:r>
                      <a:endParaRPr lang="en-GB" sz="2200" dirty="0"/>
                    </a:p>
                  </a:txBody>
                  <a:tcPr/>
                </a:tc>
                <a:tc>
                  <a:txBody>
                    <a:bodyPr/>
                    <a:lstStyle/>
                    <a:p>
                      <a:r>
                        <a:rPr lang="en-GB" sz="2200" b="0" dirty="0" smtClean="0"/>
                        <a:t>XML</a:t>
                      </a:r>
                      <a:r>
                        <a:rPr lang="en-GB" sz="2200" b="0" baseline="0" dirty="0" smtClean="0"/>
                        <a:t> Processing, Graph Databases</a:t>
                      </a:r>
                      <a:endParaRPr lang="en-GB" sz="2200" b="0" dirty="0"/>
                    </a:p>
                  </a:txBody>
                  <a:tcPr/>
                </a:tc>
              </a:tr>
              <a:tr h="370840">
                <a:tc>
                  <a:txBody>
                    <a:bodyPr/>
                    <a:lstStyle/>
                    <a:p>
                      <a:pPr marL="0" algn="l" defTabSz="914400" rtl="0" eaLnBrk="1" latinLnBrk="0" hangingPunct="1"/>
                      <a:r>
                        <a:rPr lang="en-GB" sz="2200" b="0" kern="1200" dirty="0" smtClean="0">
                          <a:solidFill>
                            <a:schemeClr val="dk1"/>
                          </a:solidFill>
                          <a:latin typeface="+mn-lt"/>
                          <a:ea typeface="+mn-ea"/>
                          <a:cs typeface="+mn-cs"/>
                        </a:rPr>
                        <a:t>Principles</a:t>
                      </a:r>
                      <a:r>
                        <a:rPr lang="en-GB" sz="2200" b="0" kern="1200" baseline="0" dirty="0" smtClean="0">
                          <a:solidFill>
                            <a:schemeClr val="dk1"/>
                          </a:solidFill>
                          <a:latin typeface="+mn-lt"/>
                          <a:ea typeface="+mn-ea"/>
                          <a:cs typeface="+mn-cs"/>
                        </a:rPr>
                        <a:t> of Programming Lang.</a:t>
                      </a:r>
                      <a:endParaRPr lang="en-GB" sz="2200" b="0" kern="1200" dirty="0">
                        <a:solidFill>
                          <a:schemeClr val="dk1"/>
                        </a:solidFill>
                        <a:latin typeface="+mn-lt"/>
                        <a:ea typeface="+mn-ea"/>
                        <a:cs typeface="+mn-cs"/>
                      </a:endParaRPr>
                    </a:p>
                  </a:txBody>
                  <a:tcPr/>
                </a:tc>
                <a:tc>
                  <a:txBody>
                    <a:bodyPr/>
                    <a:lstStyle/>
                    <a:p>
                      <a:r>
                        <a:rPr lang="en-GB" sz="2200" b="0" dirty="0" smtClean="0"/>
                        <a:t>Java,</a:t>
                      </a:r>
                      <a:r>
                        <a:rPr lang="en-GB" sz="2200" b="0" baseline="0" dirty="0" smtClean="0"/>
                        <a:t> Python</a:t>
                      </a:r>
                      <a:endParaRPr lang="en-GB" sz="2200" b="0" dirty="0"/>
                    </a:p>
                  </a:txBody>
                  <a:tcPr/>
                </a:tc>
              </a:tr>
              <a:tr h="370840">
                <a:tc>
                  <a:txBody>
                    <a:bodyPr/>
                    <a:lstStyle/>
                    <a:p>
                      <a:pPr marL="0" algn="l" defTabSz="914400" rtl="0" eaLnBrk="1" latinLnBrk="0" hangingPunct="1"/>
                      <a:r>
                        <a:rPr lang="en-GB" sz="2200" b="1" kern="1200" dirty="0" smtClean="0">
                          <a:solidFill>
                            <a:schemeClr val="dk1"/>
                          </a:solidFill>
                          <a:latin typeface="+mn-lt"/>
                          <a:ea typeface="+mn-ea"/>
                          <a:cs typeface="+mn-cs"/>
                        </a:rPr>
                        <a:t>...</a:t>
                      </a:r>
                      <a:endParaRPr lang="en-GB" sz="2200" b="1" kern="1200" dirty="0">
                        <a:solidFill>
                          <a:schemeClr val="dk1"/>
                        </a:solidFill>
                        <a:latin typeface="+mn-lt"/>
                        <a:ea typeface="+mn-ea"/>
                        <a:cs typeface="+mn-cs"/>
                      </a:endParaRPr>
                    </a:p>
                  </a:txBody>
                  <a:tcPr/>
                </a:tc>
                <a:tc>
                  <a:txBody>
                    <a:bodyPr/>
                    <a:lstStyle/>
                    <a:p>
                      <a:r>
                        <a:rPr lang="en-GB" sz="2200" b="1" dirty="0" smtClean="0"/>
                        <a:t>...</a:t>
                      </a:r>
                      <a:endParaRPr lang="en-GB" sz="2200" b="1" dirty="0"/>
                    </a:p>
                  </a:txBody>
                  <a:tcPr/>
                </a:tc>
              </a:tr>
            </a:tbl>
          </a:graphicData>
        </a:graphic>
      </p:graphicFrame>
      <p:graphicFrame>
        <p:nvGraphicFramePr>
          <p:cNvPr id="5" name="Inhaltsplatzhalter 3"/>
          <p:cNvGraphicFramePr>
            <a:graphicFrameLocks/>
          </p:cNvGraphicFramePr>
          <p:nvPr>
            <p:extLst>
              <p:ext uri="{D42A27DB-BD31-4B8C-83A1-F6EECF244321}">
                <p14:modId xmlns:p14="http://schemas.microsoft.com/office/powerpoint/2010/main" val="1713147381"/>
              </p:ext>
            </p:extLst>
          </p:nvPr>
        </p:nvGraphicFramePr>
        <p:xfrm>
          <a:off x="365919" y="4437112"/>
          <a:ext cx="8497888" cy="2377440"/>
        </p:xfrm>
        <a:graphic>
          <a:graphicData uri="http://schemas.openxmlformats.org/drawingml/2006/table">
            <a:tbl>
              <a:tblPr firstRow="1" bandRow="1">
                <a:tableStyleId>{5C22544A-7EE6-4342-B048-85BDC9FD1C3A}</a:tableStyleId>
              </a:tblPr>
              <a:tblGrid>
                <a:gridCol w="4248944"/>
                <a:gridCol w="4248944"/>
              </a:tblGrid>
              <a:tr h="319658">
                <a:tc>
                  <a:txBody>
                    <a:bodyPr/>
                    <a:lstStyle/>
                    <a:p>
                      <a:pPr algn="ctr"/>
                      <a:r>
                        <a:rPr lang="en-GB" sz="2200" dirty="0" smtClean="0"/>
                        <a:t>1980</a:t>
                      </a:r>
                      <a:r>
                        <a:rPr lang="en-GB" sz="2200" baseline="0" dirty="0" smtClean="0"/>
                        <a:t>: Industrial Practice</a:t>
                      </a:r>
                      <a:endParaRPr lang="en-GB" sz="2200" dirty="0"/>
                    </a:p>
                  </a:txBody>
                  <a:tcPr/>
                </a:tc>
                <a:tc>
                  <a:txBody>
                    <a:bodyPr/>
                    <a:lstStyle/>
                    <a:p>
                      <a:pPr algn="ctr"/>
                      <a:r>
                        <a:rPr lang="en-GB" sz="2200" dirty="0" smtClean="0"/>
                        <a:t>1980:</a:t>
                      </a:r>
                      <a:r>
                        <a:rPr lang="en-GB" sz="2200" baseline="0" dirty="0" smtClean="0"/>
                        <a:t> Teaching </a:t>
                      </a:r>
                      <a:r>
                        <a:rPr lang="en-GB" sz="2200" dirty="0" smtClean="0"/>
                        <a:t>(TU/</a:t>
                      </a:r>
                      <a:r>
                        <a:rPr lang="en-GB" sz="2200" dirty="0" err="1" smtClean="0"/>
                        <a:t>Uni</a:t>
                      </a:r>
                      <a:r>
                        <a:rPr lang="en-GB" sz="2200" baseline="0" dirty="0" smtClean="0"/>
                        <a:t> Wien)</a:t>
                      </a:r>
                      <a:endParaRPr lang="en-GB" sz="2200" dirty="0"/>
                    </a:p>
                  </a:txBody>
                  <a:tcPr/>
                </a:tc>
              </a:tr>
              <a:tr h="370840">
                <a:tc>
                  <a:txBody>
                    <a:bodyPr/>
                    <a:lstStyle/>
                    <a:p>
                      <a:r>
                        <a:rPr lang="en-GB" sz="2200" dirty="0" smtClean="0"/>
                        <a:t>IMS</a:t>
                      </a:r>
                      <a:r>
                        <a:rPr lang="en-GB" sz="2200" baseline="0" dirty="0" smtClean="0"/>
                        <a:t> / </a:t>
                      </a:r>
                      <a:r>
                        <a:rPr lang="en-GB" sz="2200" baseline="0" dirty="0" err="1" smtClean="0"/>
                        <a:t>Codasyl</a:t>
                      </a:r>
                      <a:endParaRPr lang="en-GB" sz="2200" dirty="0" smtClean="0"/>
                    </a:p>
                  </a:txBody>
                  <a:tcPr/>
                </a:tc>
                <a:tc>
                  <a:txBody>
                    <a:bodyPr/>
                    <a:lstStyle/>
                    <a:p>
                      <a:r>
                        <a:rPr lang="en-GB" sz="2200" baseline="0" dirty="0" smtClean="0"/>
                        <a:t>Relational Databases, SQL (2018: “most thought after language skill”)</a:t>
                      </a:r>
                      <a:endParaRPr lang="en-GB" sz="2200" dirty="0"/>
                    </a:p>
                  </a:txBody>
                  <a:tcPr/>
                </a:tc>
              </a:tr>
              <a:tr h="370840">
                <a:tc>
                  <a:txBody>
                    <a:bodyPr/>
                    <a:lstStyle/>
                    <a:p>
                      <a:r>
                        <a:rPr lang="en-GB" sz="2200" dirty="0" smtClean="0"/>
                        <a:t>Design</a:t>
                      </a:r>
                      <a:r>
                        <a:rPr lang="en-GB" sz="2200" baseline="0" dirty="0" smtClean="0"/>
                        <a:t> </a:t>
                      </a:r>
                      <a:r>
                        <a:rPr lang="en-GB" sz="2200" dirty="0" smtClean="0"/>
                        <a:t>of</a:t>
                      </a:r>
                      <a:r>
                        <a:rPr lang="en-GB" sz="2200" baseline="0" dirty="0" smtClean="0"/>
                        <a:t> f</a:t>
                      </a:r>
                      <a:r>
                        <a:rPr lang="en-GB" sz="2200" dirty="0" smtClean="0"/>
                        <a:t>ile structures</a:t>
                      </a:r>
                      <a:endParaRPr lang="en-GB" sz="2200" dirty="0"/>
                    </a:p>
                  </a:txBody>
                  <a:tcPr/>
                </a:tc>
                <a:tc>
                  <a:txBody>
                    <a:bodyPr/>
                    <a:lstStyle/>
                    <a:p>
                      <a:r>
                        <a:rPr lang="en-GB" sz="2200" b="0" baseline="0" dirty="0" smtClean="0"/>
                        <a:t>Conceptual Modelling: Entity-Relationship Diagrams -&gt; UML</a:t>
                      </a:r>
                      <a:endParaRPr lang="en-GB" sz="2200" b="0" dirty="0"/>
                    </a:p>
                  </a:txBody>
                  <a:tcPr/>
                </a:tc>
              </a:tr>
              <a:tr h="370840">
                <a:tc>
                  <a:txBody>
                    <a:bodyPr/>
                    <a:lstStyle/>
                    <a:p>
                      <a:pPr marL="0" algn="l" defTabSz="914400" rtl="0" eaLnBrk="1" latinLnBrk="0" hangingPunct="1"/>
                      <a:r>
                        <a:rPr lang="en-GB" sz="2200" b="1" kern="1200" dirty="0" smtClean="0">
                          <a:solidFill>
                            <a:schemeClr val="dk1"/>
                          </a:solidFill>
                          <a:latin typeface="+mn-lt"/>
                          <a:ea typeface="+mn-ea"/>
                          <a:cs typeface="+mn-cs"/>
                        </a:rPr>
                        <a:t>...</a:t>
                      </a:r>
                      <a:endParaRPr lang="en-GB" sz="2200" b="1" kern="1200" dirty="0">
                        <a:solidFill>
                          <a:schemeClr val="dk1"/>
                        </a:solidFill>
                        <a:latin typeface="+mn-lt"/>
                        <a:ea typeface="+mn-ea"/>
                        <a:cs typeface="+mn-cs"/>
                      </a:endParaRPr>
                    </a:p>
                  </a:txBody>
                  <a:tcPr/>
                </a:tc>
                <a:tc>
                  <a:txBody>
                    <a:bodyPr/>
                    <a:lstStyle/>
                    <a:p>
                      <a:r>
                        <a:rPr lang="en-GB" sz="2200" b="1" dirty="0" smtClean="0"/>
                        <a:t>...</a:t>
                      </a:r>
                      <a:endParaRPr lang="en-GB" sz="2200" b="1" dirty="0"/>
                    </a:p>
                  </a:txBody>
                  <a:tcPr/>
                </a:tc>
              </a:tr>
            </a:tbl>
          </a:graphicData>
        </a:graphic>
      </p:graphicFrame>
    </p:spTree>
    <p:extLst>
      <p:ext uri="{BB962C8B-B14F-4D97-AF65-F5344CB8AC3E}">
        <p14:creationId xmlns:p14="http://schemas.microsoft.com/office/powerpoint/2010/main" val="1459753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600" dirty="0">
                <a:solidFill>
                  <a:srgbClr val="00B050"/>
                </a:solidFill>
              </a:rPr>
              <a:t>Looking </a:t>
            </a:r>
            <a:r>
              <a:rPr lang="en-GB" sz="2600" dirty="0" smtClean="0">
                <a:solidFill>
                  <a:srgbClr val="00B050"/>
                </a:solidFill>
              </a:rPr>
              <a:t>Forward</a:t>
            </a:r>
            <a:br>
              <a:rPr lang="en-GB" sz="2600" dirty="0" smtClean="0">
                <a:solidFill>
                  <a:srgbClr val="00B050"/>
                </a:solidFill>
              </a:rPr>
            </a:br>
            <a:endParaRPr lang="en-GB" sz="2600" dirty="0">
              <a:solidFill>
                <a:srgbClr val="00B050"/>
              </a:solidFill>
            </a:endParaRPr>
          </a:p>
        </p:txBody>
      </p:sp>
      <p:sp>
        <p:nvSpPr>
          <p:cNvPr id="3" name="Inhaltsplatzhalter 2"/>
          <p:cNvSpPr>
            <a:spLocks noGrp="1"/>
          </p:cNvSpPr>
          <p:nvPr>
            <p:ph idx="1"/>
          </p:nvPr>
        </p:nvSpPr>
        <p:spPr>
          <a:xfrm>
            <a:off x="394966" y="1268760"/>
            <a:ext cx="8496944" cy="4525963"/>
          </a:xfrm>
        </p:spPr>
        <p:txBody>
          <a:bodyPr/>
          <a:lstStyle/>
          <a:p>
            <a:pPr marL="0" indent="0">
              <a:buNone/>
            </a:pPr>
            <a:r>
              <a:rPr lang="en-GB" b="1" dirty="0" smtClean="0"/>
              <a:t>Keep or </a:t>
            </a:r>
            <a:r>
              <a:rPr lang="en-GB" b="1" dirty="0"/>
              <a:t>I</a:t>
            </a:r>
            <a:r>
              <a:rPr lang="en-GB" b="1" dirty="0" smtClean="0"/>
              <a:t>ncrease Theory Content!</a:t>
            </a:r>
          </a:p>
          <a:p>
            <a:pPr marL="0" indent="0">
              <a:spcBef>
                <a:spcPts val="1800"/>
              </a:spcBef>
              <a:buNone/>
            </a:pPr>
            <a:r>
              <a:rPr lang="en-GB" b="1" dirty="0" smtClean="0"/>
              <a:t>Additional </a:t>
            </a:r>
            <a:r>
              <a:rPr lang="en-GB" b="1" dirty="0"/>
              <a:t>F</a:t>
            </a:r>
            <a:r>
              <a:rPr lang="en-GB" b="1" dirty="0" smtClean="0"/>
              <a:t>undamentals</a:t>
            </a:r>
            <a:r>
              <a:rPr lang="en-GB" dirty="0" smtClean="0"/>
              <a:t>:</a:t>
            </a:r>
          </a:p>
          <a:p>
            <a:r>
              <a:rPr lang="en-GB" dirty="0" smtClean="0"/>
              <a:t>CACM Nov 2018: “How Machine Learning Effects the Undergraduate Curriculum”: </a:t>
            </a:r>
            <a:r>
              <a:rPr lang="en-GB" i="1" dirty="0" smtClean="0"/>
              <a:t>Probability Theory and Statistics</a:t>
            </a:r>
          </a:p>
          <a:p>
            <a:r>
              <a:rPr lang="en-GB" dirty="0" smtClean="0"/>
              <a:t>CACM Mar 2019: </a:t>
            </a:r>
            <a:r>
              <a:rPr lang="en-GB" i="1" dirty="0" smtClean="0"/>
              <a:t>Metamorphic Testing</a:t>
            </a:r>
          </a:p>
          <a:p>
            <a:pPr marL="0" indent="0">
              <a:buNone/>
            </a:pPr>
            <a:endParaRPr lang="en-GB" dirty="0" smtClean="0"/>
          </a:p>
          <a:p>
            <a:endParaRPr lang="en-GB" dirty="0" smtClean="0"/>
          </a:p>
          <a:p>
            <a:endParaRPr lang="en-GB" dirty="0"/>
          </a:p>
          <a:p>
            <a:pPr marL="0" indent="0">
              <a:buNone/>
            </a:pPr>
            <a:endParaRPr lang="en-GB" dirty="0" smtClean="0"/>
          </a:p>
        </p:txBody>
      </p:sp>
    </p:spTree>
    <p:extLst>
      <p:ext uri="{BB962C8B-B14F-4D97-AF65-F5344CB8AC3E}">
        <p14:creationId xmlns:p14="http://schemas.microsoft.com/office/powerpoint/2010/main" val="3179776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84374"/>
            <a:ext cx="6696744" cy="994122"/>
          </a:xfrm>
        </p:spPr>
        <p:txBody>
          <a:bodyPr/>
          <a:lstStyle/>
          <a:p>
            <a:r>
              <a:rPr lang="en-GB" dirty="0">
                <a:solidFill>
                  <a:srgbClr val="00B050"/>
                </a:solidFill>
              </a:rPr>
              <a:t>Ex.: </a:t>
            </a:r>
            <a:r>
              <a:rPr lang="en-GB" dirty="0" smtClean="0">
                <a:solidFill>
                  <a:srgbClr val="00B050"/>
                </a:solidFill>
              </a:rPr>
              <a:t>OBSTACLE DETECTION BY </a:t>
            </a:r>
            <a:r>
              <a:rPr lang="en-US" dirty="0" smtClean="0">
                <a:solidFill>
                  <a:srgbClr val="00B050"/>
                </a:solidFill>
              </a:rPr>
              <a:t>Driverless Cars</a:t>
            </a:r>
            <a:endParaRPr lang="en-GB" dirty="0">
              <a:solidFill>
                <a:srgbClr val="00B050"/>
              </a:solidFill>
            </a:endParaRPr>
          </a:p>
        </p:txBody>
      </p:sp>
      <p:pic>
        <p:nvPicPr>
          <p:cNvPr id="1026" name="Picture 2" descr="C:\Users\schrefl\Downloads\Screenshot_2019-05-09 f4 jpg (JPEG Image, 1550 × 1231 pixels) - Scaled (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78496"/>
            <a:ext cx="6018620" cy="5235375"/>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txBox="1">
            <a:spLocks noGrp="1"/>
          </p:cNvSpPr>
          <p:nvPr>
            <p:ph idx="1"/>
          </p:nvPr>
        </p:nvSpPr>
        <p:spPr>
          <a:xfrm>
            <a:off x="6377644" y="4485542"/>
            <a:ext cx="2766356" cy="1175706"/>
          </a:xfrm>
          <a:prstGeom prst="rect">
            <a:avLst/>
          </a:prstGeom>
          <a:noFill/>
        </p:spPr>
        <p:txBody>
          <a:bodyPr wrap="square" rtlCol="0">
            <a:spAutoFit/>
          </a:bodyPr>
          <a:lstStyle/>
          <a:p>
            <a:pPr marL="0" indent="0">
              <a:buNone/>
            </a:pPr>
            <a:r>
              <a:rPr lang="en-US" sz="1600" dirty="0"/>
              <a:t>Z.Q. Zhou and L. Sun, </a:t>
            </a:r>
            <a:r>
              <a:rPr lang="en-US" sz="1600" dirty="0" smtClean="0"/>
              <a:t>Metamorphic </a:t>
            </a:r>
            <a:r>
              <a:rPr lang="en-US" sz="1600" dirty="0"/>
              <a:t>testing of driverless cars", </a:t>
            </a:r>
            <a:r>
              <a:rPr lang="en-US" sz="1600" dirty="0" smtClean="0"/>
              <a:t>CACM 62 </a:t>
            </a:r>
            <a:r>
              <a:rPr lang="en-US" sz="1600" dirty="0"/>
              <a:t>(3): 61-67 (</a:t>
            </a:r>
            <a:r>
              <a:rPr lang="en-US" sz="1600" dirty="0" smtClean="0"/>
              <a:t>2019)</a:t>
            </a:r>
            <a:endParaRPr lang="en-GB" dirty="0"/>
          </a:p>
        </p:txBody>
      </p:sp>
      <p:sp>
        <p:nvSpPr>
          <p:cNvPr id="9" name="Inhaltsplatzhalter 6"/>
          <p:cNvSpPr txBox="1">
            <a:spLocks/>
          </p:cNvSpPr>
          <p:nvPr/>
        </p:nvSpPr>
        <p:spPr>
          <a:xfrm>
            <a:off x="6270140" y="1378496"/>
            <a:ext cx="2766356" cy="3139321"/>
          </a:xfrm>
          <a:prstGeom prst="rect">
            <a:avLst/>
          </a:prstGeom>
          <a:noFill/>
        </p:spPr>
        <p:txBody>
          <a:bodyPr vert="horz" wrap="square" lIns="91440" tIns="45720" rIns="91440" bIns="45720" rtlCol="0">
            <a:spAutoFit/>
          </a:bodyPr>
          <a:lstStyle>
            <a:lvl1pPr marL="342900" indent="-342900" algn="l" defTabSz="914400" rtl="0" eaLnBrk="1" latinLnBrk="0" hangingPunct="1">
              <a:lnSpc>
                <a:spcPct val="110000"/>
              </a:lnSpc>
              <a:spcBef>
                <a:spcPct val="20000"/>
              </a:spcBef>
              <a:buFont typeface="Wingdings 2" panose="05020102010507070707" pitchFamily="18" charset="2"/>
              <a:buChar char=""/>
              <a:defRPr sz="220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lnSpc>
                <a:spcPct val="110000"/>
              </a:lnSpc>
              <a:spcBef>
                <a:spcPct val="200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700213" indent="-328613"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t>“</a:t>
            </a:r>
            <a:r>
              <a:rPr lang="en-US" sz="1800" i="1" dirty="0" smtClean="0"/>
              <a:t>We detected fatal </a:t>
            </a:r>
            <a:r>
              <a:rPr lang="en-US" sz="1800" i="1" dirty="0"/>
              <a:t>software faults in the LiDAR obstacle-perception module of self-driving </a:t>
            </a:r>
            <a:r>
              <a:rPr lang="en-US" sz="1800" i="1" dirty="0" smtClean="0"/>
              <a:t>cars and reported the alarming results eight days before Uber´s deadly crash in Tempe, AZ, in March 2018</a:t>
            </a:r>
            <a:r>
              <a:rPr lang="en-US" sz="1800" dirty="0" smtClean="0"/>
              <a:t>”</a:t>
            </a:r>
            <a:endParaRPr lang="en-GB" sz="1800" dirty="0"/>
          </a:p>
        </p:txBody>
      </p:sp>
      <p:sp>
        <p:nvSpPr>
          <p:cNvPr id="3" name="Rechteck 2"/>
          <p:cNvSpPr/>
          <p:nvPr/>
        </p:nvSpPr>
        <p:spPr>
          <a:xfrm>
            <a:off x="251520" y="5805264"/>
            <a:ext cx="5904656" cy="936104"/>
          </a:xfrm>
          <a:prstGeom prst="rect">
            <a:avLst/>
          </a:prstGeom>
          <a:solidFill>
            <a:schemeClr val="bg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hteck 3"/>
          <p:cNvSpPr/>
          <p:nvPr/>
        </p:nvSpPr>
        <p:spPr>
          <a:xfrm>
            <a:off x="3939583" y="3244334"/>
            <a:ext cx="1264833" cy="369332"/>
          </a:xfrm>
          <a:prstGeom prst="rect">
            <a:avLst/>
          </a:prstGeom>
        </p:spPr>
        <p:txBody>
          <a:bodyPr wrap="none">
            <a:spAutoFit/>
          </a:bodyPr>
          <a:lstStyle/>
          <a:p>
            <a:r>
              <a:rPr lang="en-US" dirty="0"/>
              <a:t>distributed </a:t>
            </a:r>
            <a:endParaRPr lang="en-GB" dirty="0"/>
          </a:p>
        </p:txBody>
      </p:sp>
      <p:sp>
        <p:nvSpPr>
          <p:cNvPr id="5" name="Rechteck 4"/>
          <p:cNvSpPr/>
          <p:nvPr/>
        </p:nvSpPr>
        <p:spPr>
          <a:xfrm>
            <a:off x="3939583" y="3244334"/>
            <a:ext cx="1264833" cy="369332"/>
          </a:xfrm>
          <a:prstGeom prst="rect">
            <a:avLst/>
          </a:prstGeom>
        </p:spPr>
        <p:txBody>
          <a:bodyPr wrap="none">
            <a:spAutoFit/>
          </a:bodyPr>
          <a:lstStyle/>
          <a:p>
            <a:r>
              <a:rPr lang="en-GB" dirty="0"/>
              <a:t>distributed </a:t>
            </a:r>
          </a:p>
        </p:txBody>
      </p:sp>
      <p:sp>
        <p:nvSpPr>
          <p:cNvPr id="6" name="Rechteck 5"/>
          <p:cNvSpPr/>
          <p:nvPr/>
        </p:nvSpPr>
        <p:spPr>
          <a:xfrm>
            <a:off x="4207958" y="3313584"/>
            <a:ext cx="728084" cy="230832"/>
          </a:xfrm>
          <a:prstGeom prst="rect">
            <a:avLst/>
          </a:prstGeom>
        </p:spPr>
        <p:txBody>
          <a:bodyPr wrap="none">
            <a:spAutoFit/>
          </a:bodyPr>
          <a:lstStyle/>
          <a:p>
            <a:r>
              <a:rPr lang="en-US" sz="900" dirty="0">
                <a:solidFill>
                  <a:prstClr val="black"/>
                </a:solidFill>
              </a:rPr>
              <a:t>distributed </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3125788"/>
            <a:ext cx="2451100"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6396483" y="5784921"/>
            <a:ext cx="2448272" cy="923330"/>
          </a:xfrm>
          <a:prstGeom prst="rect">
            <a:avLst/>
          </a:prstGeom>
          <a:noFill/>
        </p:spPr>
        <p:txBody>
          <a:bodyPr wrap="square" rtlCol="0">
            <a:spAutoFit/>
          </a:bodyPr>
          <a:lstStyle/>
          <a:p>
            <a:r>
              <a:rPr lang="en-US" sz="900" dirty="0" smtClean="0"/>
              <a:t>ACM Copyright Notice: Permission </a:t>
            </a:r>
            <a:r>
              <a:rPr lang="en-US" sz="900" dirty="0"/>
              <a:t>to make digital or hard copies </a:t>
            </a:r>
            <a:r>
              <a:rPr lang="en-US" sz="900" dirty="0" smtClean="0"/>
              <a:t> of </a:t>
            </a:r>
            <a:r>
              <a:rPr lang="en-US" sz="900" dirty="0"/>
              <a:t>part or all of this work for personal or classroom use is granted without fee provided that copies are not made or distributed for profit or commercial advantage and that copies bear this notice and full citation</a:t>
            </a:r>
            <a:endParaRPr lang="en-GB" sz="900" dirty="0"/>
          </a:p>
        </p:txBody>
      </p:sp>
    </p:spTree>
    <p:extLst>
      <p:ext uri="{BB962C8B-B14F-4D97-AF65-F5344CB8AC3E}">
        <p14:creationId xmlns:p14="http://schemas.microsoft.com/office/powerpoint/2010/main" val="330225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600" dirty="0">
                <a:solidFill>
                  <a:srgbClr val="00B050"/>
                </a:solidFill>
              </a:rPr>
              <a:t>Looking </a:t>
            </a:r>
            <a:r>
              <a:rPr lang="en-GB" sz="2600" dirty="0" smtClean="0">
                <a:solidFill>
                  <a:srgbClr val="00B050"/>
                </a:solidFill>
              </a:rPr>
              <a:t>Forward</a:t>
            </a:r>
            <a:br>
              <a:rPr lang="en-GB" sz="2600" dirty="0" smtClean="0">
                <a:solidFill>
                  <a:srgbClr val="00B050"/>
                </a:solidFill>
              </a:rPr>
            </a:br>
            <a:endParaRPr lang="en-GB" sz="2600" dirty="0">
              <a:solidFill>
                <a:srgbClr val="00B050"/>
              </a:solidFill>
            </a:endParaRPr>
          </a:p>
        </p:txBody>
      </p:sp>
      <p:sp>
        <p:nvSpPr>
          <p:cNvPr id="3" name="Inhaltsplatzhalter 2"/>
          <p:cNvSpPr>
            <a:spLocks noGrp="1"/>
          </p:cNvSpPr>
          <p:nvPr>
            <p:ph idx="1"/>
          </p:nvPr>
        </p:nvSpPr>
        <p:spPr>
          <a:xfrm>
            <a:off x="394966" y="1268760"/>
            <a:ext cx="8496944" cy="4525963"/>
          </a:xfrm>
        </p:spPr>
        <p:txBody>
          <a:bodyPr/>
          <a:lstStyle/>
          <a:p>
            <a:pPr marL="0" indent="0">
              <a:buNone/>
            </a:pPr>
            <a:r>
              <a:rPr lang="en-GB" b="1" dirty="0" smtClean="0"/>
              <a:t>Keep or </a:t>
            </a:r>
            <a:r>
              <a:rPr lang="en-GB" b="1" dirty="0"/>
              <a:t>I</a:t>
            </a:r>
            <a:r>
              <a:rPr lang="en-GB" b="1" dirty="0" smtClean="0"/>
              <a:t>ncrease Theory Content!</a:t>
            </a:r>
          </a:p>
          <a:p>
            <a:pPr marL="0" indent="0">
              <a:spcBef>
                <a:spcPts val="1800"/>
              </a:spcBef>
              <a:buNone/>
            </a:pPr>
            <a:r>
              <a:rPr lang="en-GB" b="1" dirty="0" smtClean="0"/>
              <a:t>Additional </a:t>
            </a:r>
            <a:r>
              <a:rPr lang="en-GB" b="1" dirty="0"/>
              <a:t>F</a:t>
            </a:r>
            <a:r>
              <a:rPr lang="en-GB" b="1" dirty="0" smtClean="0"/>
              <a:t>undamentals</a:t>
            </a:r>
            <a:r>
              <a:rPr lang="en-GB" dirty="0" smtClean="0"/>
              <a:t>:</a:t>
            </a:r>
          </a:p>
          <a:p>
            <a:r>
              <a:rPr lang="en-GB" dirty="0" smtClean="0"/>
              <a:t>CACM Nov 2018: “How Machine Learning Effects the Undergraduate Curriculum”: </a:t>
            </a:r>
            <a:r>
              <a:rPr lang="en-GB" i="1" dirty="0" smtClean="0"/>
              <a:t>Probability Theory and Statistics</a:t>
            </a:r>
          </a:p>
          <a:p>
            <a:r>
              <a:rPr lang="en-GB" dirty="0" smtClean="0"/>
              <a:t>CACM Mar 2019: </a:t>
            </a:r>
            <a:r>
              <a:rPr lang="en-GB" i="1" dirty="0" smtClean="0"/>
              <a:t>Metamorphic Testing</a:t>
            </a:r>
          </a:p>
          <a:p>
            <a:pPr marL="0" indent="0">
              <a:spcBef>
                <a:spcPts val="1800"/>
              </a:spcBef>
              <a:buNone/>
            </a:pPr>
            <a:r>
              <a:rPr lang="en-GB" b="1" dirty="0" smtClean="0"/>
              <a:t>Foresight / Trends</a:t>
            </a:r>
            <a:r>
              <a:rPr lang="en-GB" dirty="0" smtClean="0"/>
              <a:t>:</a:t>
            </a:r>
          </a:p>
          <a:p>
            <a:r>
              <a:rPr lang="en-GB" dirty="0" smtClean="0"/>
              <a:t>Rise of symbolic </a:t>
            </a:r>
            <a:r>
              <a:rPr lang="en-GB" dirty="0"/>
              <a:t>and non-symbolic </a:t>
            </a:r>
            <a:r>
              <a:rPr lang="en-GB" dirty="0" smtClean="0"/>
              <a:t>AI</a:t>
            </a:r>
          </a:p>
          <a:p>
            <a:r>
              <a:rPr lang="en-US" dirty="0"/>
              <a:t>Importance of  data semantics in analytics, system integration / </a:t>
            </a:r>
            <a:r>
              <a:rPr lang="en-US" dirty="0" smtClean="0"/>
              <a:t>migration</a:t>
            </a:r>
            <a:endParaRPr lang="en-GB" dirty="0" smtClean="0"/>
          </a:p>
          <a:p>
            <a:r>
              <a:rPr lang="en-GB" dirty="0"/>
              <a:t>P</a:t>
            </a:r>
            <a:r>
              <a:rPr lang="en-GB" dirty="0" smtClean="0"/>
              <a:t>rocedural programming complemented by modelling / declarative programming</a:t>
            </a:r>
          </a:p>
          <a:p>
            <a:r>
              <a:rPr lang="en-GB" dirty="0" smtClean="0"/>
              <a:t>....</a:t>
            </a:r>
          </a:p>
          <a:p>
            <a:endParaRPr lang="en-GB" dirty="0" smtClean="0"/>
          </a:p>
          <a:p>
            <a:endParaRPr lang="en-GB" dirty="0" smtClean="0"/>
          </a:p>
          <a:p>
            <a:endParaRPr lang="en-GB" dirty="0"/>
          </a:p>
          <a:p>
            <a:pPr marL="0" indent="0">
              <a:buNone/>
            </a:pPr>
            <a:endParaRPr lang="en-GB" dirty="0" smtClean="0"/>
          </a:p>
        </p:txBody>
      </p:sp>
    </p:spTree>
    <p:extLst>
      <p:ext uri="{BB962C8B-B14F-4D97-AF65-F5344CB8AC3E}">
        <p14:creationId xmlns:p14="http://schemas.microsoft.com/office/powerpoint/2010/main" val="3507831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1566</Words>
  <Application>Microsoft Office PowerPoint</Application>
  <PresentationFormat>Bildschirmpräsentation (4:3)</PresentationFormat>
  <Paragraphs>235</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Larissa</vt:lpstr>
      <vt:lpstr>REFLECTIONS On TEACHING COMPUTING </vt:lpstr>
      <vt:lpstr>STIMULI FOR This Talk: Personal Experiences</vt:lpstr>
      <vt:lpstr>POTENTIAL CAUSES FOR LACK OF ESSENTIAL SKILLS AND MEASURES</vt:lpstr>
      <vt:lpstr>Curriculum DEVELOPMENT</vt:lpstr>
      <vt:lpstr>Curriculum DEVELOPMENT</vt:lpstr>
      <vt:lpstr>Looking Back </vt:lpstr>
      <vt:lpstr>Looking Forward </vt:lpstr>
      <vt:lpstr>Ex.: OBSTACLE DETECTION BY Driverless Cars</vt:lpstr>
      <vt:lpstr>Looking Forward </vt:lpstr>
      <vt:lpstr>Ex.: Pilot Briefings NoTICES TO AIRMEN (NOTAMS)</vt:lpstr>
      <vt:lpstr>PILOT BRIEFINGS: NOW &amp; THEN (SIMPLIFIED)</vt:lpstr>
      <vt:lpstr>Data Semantics:  SPEEDERs IN A AND D?</vt:lpstr>
      <vt:lpstr>Data Semantics:  SPEEDERs IN A AND D?</vt:lpstr>
      <vt:lpstr>The CASE FOR INCLUDING AI In TEACHER EDUCATION</vt:lpstr>
      <vt:lpstr>ACM K-12 (HIGH SCHOOL) Model CURriculum</vt:lpstr>
      <vt:lpstr>AHS LEHRPLAN Informatik </vt:lpstr>
      <vt:lpstr>LEHRAMT INF: PFLICHTFACH “INTRODUCTION TO AI”</vt:lpstr>
      <vt:lpstr>AI PROGRESS MEASUREMENT: IMAGE ReCOGNITION</vt:lpstr>
      <vt:lpstr> preventive Imprisonment: IS USE of AI A GOod IdeA?</vt:lpstr>
      <vt:lpstr> INTERPRETING RESULTS: TRAINING OF NEURAL NET</vt:lpstr>
      <vt:lpstr>INTERPRETING RESULTS: BASE RATE FALLACY</vt:lpstr>
      <vt:lpstr>ILLUSTRATION:  BASE RATE FALLACY</vt:lpstr>
      <vt:lpstr>Google Translate:  THE Effect of STATISTICS</vt:lpstr>
      <vt:lpstr>Stuart RUSSEL: AI and  the KING MIDAS PROBLEM</vt:lpstr>
      <vt:lpstr>Endorsements:  AI IM LEHRAMT INFORMATIK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Margit Brandl</dc:creator>
  <cp:lastModifiedBy>schrefl</cp:lastModifiedBy>
  <cp:revision>449</cp:revision>
  <cp:lastPrinted>2019-06-01T14:48:15Z</cp:lastPrinted>
  <dcterms:created xsi:type="dcterms:W3CDTF">2016-02-15T14:58:13Z</dcterms:created>
  <dcterms:modified xsi:type="dcterms:W3CDTF">2019-06-04T08:58:50Z</dcterms:modified>
</cp:coreProperties>
</file>